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5143500" cx="9144000"/>
  <p:notesSz cx="51435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6" roundtripDataSignature="AMtx7mhZbn58z8FXFWmEja3hbirJ6Tyb7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 complete guide to identifying genuine BMW parts — covering part types, part numbers, verification methods, common fakes, and MOT rules.</a:t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" name="Google Shape;2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Genuine = BMW-branded. OEM = same manufacturer, no badge. Aftermarket = unrelated third party. Reclaimed = original part removed from a written-off or end-of-life donor vehicle, tested and resold.</a:t>
            </a:r>
            <a:endParaRPr/>
          </a:p>
        </p:txBody>
      </p:sp>
      <p:sp>
        <p:nvSpPr>
          <p:cNvPr id="26" name="Google Shape;26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BMW part numbers follow a consistent 11-character format. Use RealOEM.com with your VIN to find the correct number for any part on your specific car. Cross-referencing the number on any listing against your VIN lookup is the single most reliable verification step available.</a:t>
            </a:r>
            <a:endParaRPr/>
          </a:p>
        </p:txBody>
      </p:sp>
      <p:sp>
        <p:nvSpPr>
          <p:cNvPr id="75" name="Google Shape;7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RealOEM.com is free and widely used by BMW specialists and independent mechanics. Always use VIN rather than model/year — BMW changes part specifications mid-production without changing the external badge.</a:t>
            </a:r>
            <a:endParaRPr/>
          </a:p>
        </p:txBody>
      </p:sp>
      <p:sp>
        <p:nvSpPr>
          <p:cNvPr id="119" name="Google Shape;119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VIN is the only identifier that resolves all mid-production specification changes. RealOEM.com is free and widely trusted by BMW specialists worldwide.</a:t>
            </a:r>
            <a:endParaRPr/>
          </a:p>
        </p:txBody>
      </p:sp>
      <p:sp>
        <p:nvSpPr>
          <p:cNvPr id="143" name="Google Shape;143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Trading Standards and consumer groups have documented counterfeit airbag inflators, brake pads, and steering components in the UK used parts market. The consequences of safety-critical fakes go well beyond a wasted purchase.</a:t>
            </a:r>
            <a:endParaRPr/>
          </a:p>
        </p:txBody>
      </p:sp>
      <p:sp>
        <p:nvSpPr>
          <p:cNvPr id="173" name="Google Shape;173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checklist applies equally to purchases from marketplaces, breakers yards, independent specialists, and dealer parts departments. The steps that matter most: OEM number and VIN confirmation. The steps most often skipped: donor mileage and payment protection.</a:t>
            </a:r>
            <a:endParaRPr/>
          </a:p>
        </p:txBody>
      </p:sp>
      <p:sp>
        <p:nvSpPr>
          <p:cNvPr id="200" name="Google Shape;200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6" name="Google Shape;23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Source for all claims on this slide: DVSA MOT Inspection Manual (current edition). The emissions equipment rule is the only area in the MOT that comes close to specifying parts content — and used genuine parts satisfy it identically to new dealer parts.</a:t>
            </a:r>
            <a:endParaRPr/>
          </a:p>
        </p:txBody>
      </p:sp>
      <p:sp>
        <p:nvSpPr>
          <p:cNvPr id="237" name="Google Shape;237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ATF registers: Environment Agency (England/Wales), SEPA (Scotland), DAERA (Northern Ireland). A specialist BMW breakers yard that checks parts against VINs, confirms donor mileage, and provides a warranty is operating at a significantly higher standard than the bare legal minimum.</a:t>
            </a:r>
            <a:endParaRPr/>
          </a:p>
        </p:txBody>
      </p:sp>
      <p:sp>
        <p:nvSpPr>
          <p:cNvPr id="257" name="Google Shape;257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" name="Google Shape;28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MT Auto Parts is a family-run BMW specialist breakers yard in Thurnscoe, South Yorkshire, operated by Maxis Trading Ltd. All parts from F, G and U-generation BMWs from 2012 onwards, dismantled under ATF permit GB3106UW/A001.</a:t>
            </a:r>
            <a:endParaRPr/>
          </a:p>
        </p:txBody>
      </p:sp>
      <p:sp>
        <p:nvSpPr>
          <p:cNvPr id="286" name="Google Shape;286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0" name="Google Shape;31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Six key takeaways covering part types, part number system, VIN importance, red flags, MOT rules, and breakers yard licensing.</a:t>
            </a:r>
            <a:endParaRPr/>
          </a:p>
        </p:txBody>
      </p:sp>
      <p:sp>
        <p:nvSpPr>
          <p:cNvPr id="311" name="Google Shape;311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mtautoparts.com/part/bmw/all-models/all-years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mtautoparts.com/" TargetMode="External"/><Relationship Id="rId4" Type="http://schemas.openxmlformats.org/officeDocument/2006/relationships/hyperlink" Target="https://mtautoparts.com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mtautoparts.com/" TargetMode="External"/><Relationship Id="rId4" Type="http://schemas.openxmlformats.org/officeDocument/2006/relationships/hyperlink" Target="https://mtautoparts.com/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maps.app.goo.gl/JG4gPjX7rQxsAJWD9" TargetMode="External"/><Relationship Id="rId4" Type="http://schemas.openxmlformats.org/officeDocument/2006/relationships/hyperlink" Target="https://maps.app.goo.gl/JG4gPjX7rQxsAJWD9" TargetMode="External"/><Relationship Id="rId5" Type="http://schemas.openxmlformats.org/officeDocument/2006/relationships/hyperlink" Target="http://mtautoparts.com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D1F3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1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1A6F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1"/>
          <p:cNvSpPr txBox="1"/>
          <p:nvPr/>
        </p:nvSpPr>
        <p:spPr>
          <a:xfrm>
            <a:off x="548640" y="822960"/>
            <a:ext cx="6035040" cy="2194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How to Identify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Genuine BMW Parts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 txBox="1"/>
          <p:nvPr/>
        </p:nvSpPr>
        <p:spPr>
          <a:xfrm>
            <a:off x="548640" y="3017520"/>
            <a:ext cx="6035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8C8E8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A8C8E8"/>
                </a:solidFill>
                <a:latin typeface="Arial"/>
                <a:ea typeface="Arial"/>
                <a:cs typeface="Arial"/>
                <a:sym typeface="Arial"/>
              </a:rPr>
              <a:t>A Complete Guide for BMW Owners</a:t>
            </a:r>
            <a:r>
              <a:rPr lang="en-US" sz="1600">
                <a:solidFill>
                  <a:srgbClr val="A8C8E8"/>
                </a:solidFill>
              </a:rPr>
              <a:t> &amp; Mechanics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 txBox="1"/>
          <p:nvPr/>
        </p:nvSpPr>
        <p:spPr>
          <a:xfrm>
            <a:off x="548640" y="4206240"/>
            <a:ext cx="60350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A8CC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"/>
          <p:cNvSpPr txBox="1"/>
          <p:nvPr/>
        </p:nvSpPr>
        <p:spPr>
          <a:xfrm>
            <a:off x="6995160" y="1645920"/>
            <a:ext cx="192024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" name="Google Shape;22;p1" title="MT Auto Parts Icon - BMW Breakers U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0963" y="1691150"/>
            <a:ext cx="1368625" cy="136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2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D1F3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2"/>
          <p:cNvSpPr txBox="1"/>
          <p:nvPr/>
        </p:nvSpPr>
        <p:spPr>
          <a:xfrm>
            <a:off x="365760" y="0"/>
            <a:ext cx="84124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Four Types of </a:t>
            </a:r>
            <a:r>
              <a:rPr b="1" i="0" lang="en-US" sz="2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BMW Replacement Parts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"/>
          <p:cNvSpPr txBox="1"/>
          <p:nvPr/>
        </p:nvSpPr>
        <p:spPr>
          <a:xfrm>
            <a:off x="365760" y="804672"/>
            <a:ext cx="84124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Understanding what you are buying matters before any parts purchase. These four categories have different quality, price, and risk profiles.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"/>
          <p:cNvSpPr/>
          <p:nvPr/>
        </p:nvSpPr>
        <p:spPr>
          <a:xfrm>
            <a:off x="320040" y="1325880"/>
            <a:ext cx="2011680" cy="457200"/>
          </a:xfrm>
          <a:prstGeom prst="rect">
            <a:avLst/>
          </a:prstGeom>
          <a:solidFill>
            <a:srgbClr val="0D1F3C"/>
          </a:solidFill>
          <a:ln cap="flat" cmpd="sng" w="12700">
            <a:solidFill>
              <a:srgbClr val="0D1F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2"/>
          <p:cNvSpPr txBox="1"/>
          <p:nvPr/>
        </p:nvSpPr>
        <p:spPr>
          <a:xfrm>
            <a:off x="320040" y="1325880"/>
            <a:ext cx="20116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GENUINE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320040" y="1783080"/>
            <a:ext cx="2011680" cy="3108960"/>
          </a:xfrm>
          <a:prstGeom prst="rect">
            <a:avLst/>
          </a:prstGeom>
          <a:solidFill>
            <a:srgbClr val="F4F6F9"/>
          </a:solidFill>
          <a:ln cap="flat" cmpd="sng" w="12700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2"/>
          <p:cNvSpPr txBox="1"/>
          <p:nvPr/>
        </p:nvSpPr>
        <p:spPr>
          <a:xfrm>
            <a:off x="411480" y="1847088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1F3C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BMW-branded, dealer-supplied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"/>
          <p:cNvSpPr txBox="1"/>
          <p:nvPr/>
        </p:nvSpPr>
        <p:spPr>
          <a:xfrm>
            <a:off x="411480" y="2194560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• Made by or for BMW AG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"/>
          <p:cNvSpPr txBox="1"/>
          <p:nvPr/>
        </p:nvSpPr>
        <p:spPr>
          <a:xfrm>
            <a:off x="411480" y="2670048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• Carries official BMW branding and packaging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"/>
          <p:cNvSpPr txBox="1"/>
          <p:nvPr/>
        </p:nvSpPr>
        <p:spPr>
          <a:xfrm>
            <a:off x="411480" y="3145536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• Same part used on the production line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2"/>
          <p:cNvSpPr txBox="1"/>
          <p:nvPr/>
        </p:nvSpPr>
        <p:spPr>
          <a:xfrm>
            <a:off x="411480" y="3621024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• Highest price</a:t>
            </a:r>
            <a:r>
              <a:rPr lang="en-US" sz="950">
                <a:solidFill>
                  <a:srgbClr val="2D3748"/>
                </a:solidFill>
              </a:rPr>
              <a:t>,</a:t>
            </a:r>
            <a:r>
              <a:rPr b="0" i="0" lang="en-US" sz="9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 full retail supply chain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320040" y="4626864"/>
            <a:ext cx="2011680" cy="265176"/>
          </a:xfrm>
          <a:prstGeom prst="rect">
            <a:avLst/>
          </a:prstGeom>
          <a:solidFill>
            <a:srgbClr val="0D1F3C"/>
          </a:solidFill>
          <a:ln cap="flat" cmpd="sng" w="12700">
            <a:solidFill>
              <a:srgbClr val="0D1F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2"/>
          <p:cNvSpPr txBox="1"/>
          <p:nvPr/>
        </p:nvSpPr>
        <p:spPr>
          <a:xfrm>
            <a:off x="320040" y="4626864"/>
            <a:ext cx="2011680" cy="2651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Arial"/>
              <a:buNone/>
            </a:pPr>
            <a:r>
              <a:rPr b="1" i="0" lang="en-US" sz="9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Highest price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2"/>
          <p:cNvSpPr/>
          <p:nvPr/>
        </p:nvSpPr>
        <p:spPr>
          <a:xfrm>
            <a:off x="2468880" y="1325880"/>
            <a:ext cx="2011680" cy="457200"/>
          </a:xfrm>
          <a:prstGeom prst="rect">
            <a:avLst/>
          </a:prstGeom>
          <a:solidFill>
            <a:srgbClr val="1A6FD9"/>
          </a:solidFill>
          <a:ln cap="flat" cmpd="sng" w="12700">
            <a:solidFill>
              <a:srgbClr val="1A6F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2"/>
          <p:cNvSpPr txBox="1"/>
          <p:nvPr/>
        </p:nvSpPr>
        <p:spPr>
          <a:xfrm>
            <a:off x="2468880" y="1325880"/>
            <a:ext cx="20116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OEM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2468880" y="1783080"/>
            <a:ext cx="2011680" cy="3108960"/>
          </a:xfrm>
          <a:prstGeom prst="rect">
            <a:avLst/>
          </a:prstGeom>
          <a:solidFill>
            <a:srgbClr val="F4F6F9"/>
          </a:solidFill>
          <a:ln cap="flat" cmpd="sng" w="12700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2"/>
          <p:cNvSpPr txBox="1"/>
          <p:nvPr/>
        </p:nvSpPr>
        <p:spPr>
          <a:xfrm>
            <a:off x="2560320" y="1847088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6FD9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1A6FD9"/>
                </a:solidFill>
                <a:latin typeface="Arial"/>
                <a:ea typeface="Arial"/>
                <a:cs typeface="Arial"/>
                <a:sym typeface="Arial"/>
              </a:rPr>
              <a:t>Same factory, no BMW badge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2"/>
          <p:cNvSpPr txBox="1"/>
          <p:nvPr/>
        </p:nvSpPr>
        <p:spPr>
          <a:xfrm>
            <a:off x="2560320" y="2194560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• Manufactured by the same supplier BMW uses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2"/>
          <p:cNvSpPr txBox="1"/>
          <p:nvPr/>
        </p:nvSpPr>
        <p:spPr>
          <a:xfrm>
            <a:off x="2560320" y="2670048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• Identical specification</a:t>
            </a:r>
            <a:r>
              <a:rPr lang="en-US" sz="950">
                <a:solidFill>
                  <a:srgbClr val="2D3748"/>
                </a:solidFill>
              </a:rPr>
              <a:t>,</a:t>
            </a:r>
            <a:r>
              <a:rPr b="0" i="0" lang="en-US" sz="9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 no BMW branding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2"/>
          <p:cNvSpPr txBox="1"/>
          <p:nvPr/>
        </p:nvSpPr>
        <p:spPr>
          <a:xfrm>
            <a:off x="2560320" y="3145536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• Often 30–50% cheaper than genuine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2"/>
          <p:cNvSpPr txBox="1"/>
          <p:nvPr/>
        </p:nvSpPr>
        <p:spPr>
          <a:xfrm>
            <a:off x="2560320" y="3621024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• The most common alternative for specialists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2"/>
          <p:cNvSpPr/>
          <p:nvPr/>
        </p:nvSpPr>
        <p:spPr>
          <a:xfrm>
            <a:off x="2468880" y="4626864"/>
            <a:ext cx="2011680" cy="265176"/>
          </a:xfrm>
          <a:prstGeom prst="rect">
            <a:avLst/>
          </a:prstGeom>
          <a:solidFill>
            <a:srgbClr val="1A6FD9"/>
          </a:solidFill>
          <a:ln cap="flat" cmpd="sng" w="12700">
            <a:solidFill>
              <a:srgbClr val="1A6F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2"/>
          <p:cNvSpPr txBox="1"/>
          <p:nvPr/>
        </p:nvSpPr>
        <p:spPr>
          <a:xfrm>
            <a:off x="2468880" y="4626864"/>
            <a:ext cx="2011680" cy="2651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Arial"/>
              <a:buNone/>
            </a:pPr>
            <a:r>
              <a:rPr b="1" i="0" lang="en-US" sz="9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Best value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2"/>
          <p:cNvSpPr/>
          <p:nvPr/>
        </p:nvSpPr>
        <p:spPr>
          <a:xfrm>
            <a:off x="4617720" y="1325880"/>
            <a:ext cx="2011680" cy="457200"/>
          </a:xfrm>
          <a:prstGeom prst="rect">
            <a:avLst/>
          </a:prstGeom>
          <a:solidFill>
            <a:srgbClr val="DC2626"/>
          </a:solidFill>
          <a:ln cap="flat" cmpd="sng" w="12700">
            <a:solidFill>
              <a:srgbClr val="DC26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2"/>
          <p:cNvSpPr txBox="1"/>
          <p:nvPr/>
        </p:nvSpPr>
        <p:spPr>
          <a:xfrm>
            <a:off x="4617720" y="1325880"/>
            <a:ext cx="20116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AFTERMARKET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2"/>
          <p:cNvSpPr/>
          <p:nvPr/>
        </p:nvSpPr>
        <p:spPr>
          <a:xfrm>
            <a:off x="4617720" y="1783080"/>
            <a:ext cx="2011680" cy="3108960"/>
          </a:xfrm>
          <a:prstGeom prst="rect">
            <a:avLst/>
          </a:prstGeom>
          <a:solidFill>
            <a:srgbClr val="F4F6F9"/>
          </a:solidFill>
          <a:ln cap="flat" cmpd="sng" w="12700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2"/>
          <p:cNvSpPr txBox="1"/>
          <p:nvPr/>
        </p:nvSpPr>
        <p:spPr>
          <a:xfrm>
            <a:off x="4709160" y="1847088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C2626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DC2626"/>
                </a:solidFill>
                <a:latin typeface="Arial"/>
                <a:ea typeface="Arial"/>
                <a:cs typeface="Arial"/>
                <a:sym typeface="Arial"/>
              </a:rPr>
              <a:t>Third-party manufacturer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2"/>
          <p:cNvSpPr txBox="1"/>
          <p:nvPr/>
        </p:nvSpPr>
        <p:spPr>
          <a:xfrm>
            <a:off x="4709160" y="2194560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• Produced by unrelated third-party companies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2"/>
          <p:cNvSpPr txBox="1"/>
          <p:nvPr/>
        </p:nvSpPr>
        <p:spPr>
          <a:xfrm>
            <a:off x="4709160" y="2670048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• Quality varies enormously between brands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2"/>
          <p:cNvSpPr txBox="1"/>
          <p:nvPr/>
        </p:nvSpPr>
        <p:spPr>
          <a:xfrm>
            <a:off x="4709160" y="3145536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• Some match OEM spec</a:t>
            </a:r>
            <a:r>
              <a:rPr lang="en-US" sz="950">
                <a:solidFill>
                  <a:srgbClr val="2D3748"/>
                </a:solidFill>
              </a:rPr>
              <a:t>,</a:t>
            </a:r>
            <a:r>
              <a:rPr b="0" i="0" lang="en-US" sz="9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 many do not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2"/>
          <p:cNvSpPr txBox="1"/>
          <p:nvPr/>
        </p:nvSpPr>
        <p:spPr>
          <a:xfrm>
            <a:off x="4709160" y="3621024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• Lowest price, highest quality risk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2"/>
          <p:cNvSpPr/>
          <p:nvPr/>
        </p:nvSpPr>
        <p:spPr>
          <a:xfrm>
            <a:off x="4617720" y="4626864"/>
            <a:ext cx="2011680" cy="265176"/>
          </a:xfrm>
          <a:prstGeom prst="rect">
            <a:avLst/>
          </a:prstGeom>
          <a:solidFill>
            <a:srgbClr val="DC2626"/>
          </a:solidFill>
          <a:ln cap="flat" cmpd="sng" w="12700">
            <a:solidFill>
              <a:srgbClr val="DC26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2"/>
          <p:cNvSpPr txBox="1"/>
          <p:nvPr/>
        </p:nvSpPr>
        <p:spPr>
          <a:xfrm>
            <a:off x="4617720" y="4626864"/>
            <a:ext cx="2011680" cy="2651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Arial"/>
              <a:buNone/>
            </a:pPr>
            <a:r>
              <a:rPr b="1" i="0" lang="en-US" sz="9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Variable quality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2"/>
          <p:cNvSpPr/>
          <p:nvPr/>
        </p:nvSpPr>
        <p:spPr>
          <a:xfrm>
            <a:off x="6766560" y="1325880"/>
            <a:ext cx="2011680" cy="457200"/>
          </a:xfrm>
          <a:prstGeom prst="rect">
            <a:avLst/>
          </a:prstGeom>
          <a:solidFill>
            <a:srgbClr val="059669"/>
          </a:solidFill>
          <a:ln cap="flat" cmpd="sng" w="12700">
            <a:solidFill>
              <a:srgbClr val="05966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2"/>
          <p:cNvSpPr txBox="1"/>
          <p:nvPr/>
        </p:nvSpPr>
        <p:spPr>
          <a:xfrm>
            <a:off x="6766560" y="1325880"/>
            <a:ext cx="20116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b="1" lang="en-US" sz="1300">
                <a:solidFill>
                  <a:srgbClr val="FFFFFF"/>
                </a:solidFill>
              </a:rPr>
              <a:t>USED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2"/>
          <p:cNvSpPr/>
          <p:nvPr/>
        </p:nvSpPr>
        <p:spPr>
          <a:xfrm>
            <a:off x="6766560" y="1783080"/>
            <a:ext cx="2011680" cy="3108960"/>
          </a:xfrm>
          <a:prstGeom prst="rect">
            <a:avLst/>
          </a:prstGeom>
          <a:solidFill>
            <a:srgbClr val="F4F6F9"/>
          </a:solidFill>
          <a:ln cap="flat" cmpd="sng" w="12700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2"/>
          <p:cNvSpPr txBox="1"/>
          <p:nvPr/>
        </p:nvSpPr>
        <p:spPr>
          <a:xfrm>
            <a:off x="6858000" y="1847088"/>
            <a:ext cx="18288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59669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59669"/>
                </a:solidFill>
                <a:latin typeface="Arial"/>
                <a:ea typeface="Arial"/>
                <a:cs typeface="Arial"/>
                <a:sym typeface="Arial"/>
              </a:rPr>
              <a:t>Removed from a donor vehicle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2"/>
          <p:cNvSpPr txBox="1"/>
          <p:nvPr/>
        </p:nvSpPr>
        <p:spPr>
          <a:xfrm>
            <a:off x="6858000" y="2194560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• Original genuine or OEM part, second-hand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"/>
          <p:cNvSpPr txBox="1"/>
          <p:nvPr/>
        </p:nvSpPr>
        <p:spPr>
          <a:xfrm>
            <a:off x="6858000" y="2670048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• Tested, graded, sold with donor mileage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2"/>
          <p:cNvSpPr txBox="1"/>
          <p:nvPr/>
        </p:nvSpPr>
        <p:spPr>
          <a:xfrm>
            <a:off x="6858000" y="3145536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• Fraction of new </a:t>
            </a:r>
            <a:r>
              <a:rPr lang="en-US" sz="950">
                <a:solidFill>
                  <a:srgbClr val="2D3748"/>
                </a:solidFill>
              </a:rPr>
              <a:t>or OEM </a:t>
            </a:r>
            <a:r>
              <a:rPr b="0" i="0" lang="en-US" sz="9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pricing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"/>
          <p:cNvSpPr txBox="1"/>
          <p:nvPr/>
        </p:nvSpPr>
        <p:spPr>
          <a:xfrm>
            <a:off x="6858000" y="3621024"/>
            <a:ext cx="1828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• Best value for out-of-warranty cars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6766560" y="4626864"/>
            <a:ext cx="2011680" cy="265176"/>
          </a:xfrm>
          <a:prstGeom prst="rect">
            <a:avLst/>
          </a:prstGeom>
          <a:solidFill>
            <a:srgbClr val="059669"/>
          </a:solidFill>
          <a:ln cap="flat" cmpd="sng" w="12700">
            <a:solidFill>
              <a:srgbClr val="05966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2"/>
          <p:cNvSpPr txBox="1"/>
          <p:nvPr/>
        </p:nvSpPr>
        <p:spPr>
          <a:xfrm>
            <a:off x="6766560" y="4626864"/>
            <a:ext cx="2011680" cy="2651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Arial"/>
              <a:buNone/>
            </a:pPr>
            <a:r>
              <a:rPr b="1" i="0" lang="en-US" sz="9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Smart choice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3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D1F3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3"/>
          <p:cNvSpPr txBox="1"/>
          <p:nvPr/>
        </p:nvSpPr>
        <p:spPr>
          <a:xfrm>
            <a:off x="365760" y="0"/>
            <a:ext cx="84124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Understanding the BMW Part Number System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3"/>
          <p:cNvSpPr txBox="1"/>
          <p:nvPr/>
        </p:nvSpPr>
        <p:spPr>
          <a:xfrm>
            <a:off x="365760" y="804672"/>
            <a:ext cx="84124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Every genuine BMW part has an 11-character OEM number. Knowing how to read it is the most reliable way to verify any listing.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3"/>
          <p:cNvSpPr/>
          <p:nvPr/>
        </p:nvSpPr>
        <p:spPr>
          <a:xfrm>
            <a:off x="731520" y="1325880"/>
            <a:ext cx="7680960" cy="749808"/>
          </a:xfrm>
          <a:prstGeom prst="rect">
            <a:avLst/>
          </a:prstGeom>
          <a:solidFill>
            <a:srgbClr val="0D1F3C"/>
          </a:solidFill>
          <a:ln cap="flat" cmpd="sng" w="12700">
            <a:solidFill>
              <a:srgbClr val="0D1F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3"/>
          <p:cNvSpPr txBox="1"/>
          <p:nvPr/>
        </p:nvSpPr>
        <p:spPr>
          <a:xfrm>
            <a:off x="731520" y="1325880"/>
            <a:ext cx="7680960" cy="7498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11   12   7   625   809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3"/>
          <p:cNvSpPr/>
          <p:nvPr/>
        </p:nvSpPr>
        <p:spPr>
          <a:xfrm>
            <a:off x="365760" y="2212848"/>
            <a:ext cx="2651760" cy="2743200"/>
          </a:xfrm>
          <a:prstGeom prst="rect">
            <a:avLst/>
          </a:prstGeom>
          <a:solidFill>
            <a:srgbClr val="F4F6F9"/>
          </a:solidFill>
          <a:ln cap="flat" cmpd="sng" w="12700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3"/>
          <p:cNvSpPr/>
          <p:nvPr/>
        </p:nvSpPr>
        <p:spPr>
          <a:xfrm>
            <a:off x="365760" y="2212848"/>
            <a:ext cx="2651760" cy="384048"/>
          </a:xfrm>
          <a:prstGeom prst="rect">
            <a:avLst/>
          </a:prstGeom>
          <a:solidFill>
            <a:srgbClr val="1A6FD9"/>
          </a:solidFill>
          <a:ln cap="flat" cmpd="sng" w="12700">
            <a:solidFill>
              <a:srgbClr val="1A6F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3"/>
          <p:cNvSpPr txBox="1"/>
          <p:nvPr/>
        </p:nvSpPr>
        <p:spPr>
          <a:xfrm>
            <a:off x="365760" y="2212848"/>
            <a:ext cx="26517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3"/>
          <p:cNvSpPr txBox="1"/>
          <p:nvPr/>
        </p:nvSpPr>
        <p:spPr>
          <a:xfrm>
            <a:off x="475488" y="2651760"/>
            <a:ext cx="2432304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1F3C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Main Group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3"/>
          <p:cNvSpPr txBox="1"/>
          <p:nvPr/>
        </p:nvSpPr>
        <p:spPr>
          <a:xfrm>
            <a:off x="475488" y="2971800"/>
            <a:ext cx="24323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Two-digit code identifying the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3"/>
          <p:cNvSpPr txBox="1"/>
          <p:nvPr/>
        </p:nvSpPr>
        <p:spPr>
          <a:xfrm>
            <a:off x="475488" y="3246120"/>
            <a:ext cx="24323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major system the part belongs to.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3"/>
          <p:cNvSpPr txBox="1"/>
          <p:nvPr/>
        </p:nvSpPr>
        <p:spPr>
          <a:xfrm>
            <a:off x="475488" y="3520440"/>
            <a:ext cx="24323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01 = Engine internals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3"/>
          <p:cNvSpPr txBox="1"/>
          <p:nvPr/>
        </p:nvSpPr>
        <p:spPr>
          <a:xfrm>
            <a:off x="475488" y="3794760"/>
            <a:ext cx="24323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11 = Engine block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3"/>
          <p:cNvSpPr txBox="1"/>
          <p:nvPr/>
        </p:nvSpPr>
        <p:spPr>
          <a:xfrm>
            <a:off x="475488" y="4069080"/>
            <a:ext cx="24323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18 = Exhaust system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3"/>
          <p:cNvSpPr txBox="1"/>
          <p:nvPr/>
        </p:nvSpPr>
        <p:spPr>
          <a:xfrm>
            <a:off x="475488" y="4343400"/>
            <a:ext cx="24323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51 = Body / exterior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3"/>
          <p:cNvSpPr txBox="1"/>
          <p:nvPr/>
        </p:nvSpPr>
        <p:spPr>
          <a:xfrm>
            <a:off x="475488" y="4617720"/>
            <a:ext cx="24323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63 = Lighting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3"/>
          <p:cNvSpPr/>
          <p:nvPr/>
        </p:nvSpPr>
        <p:spPr>
          <a:xfrm>
            <a:off x="3200400" y="2212848"/>
            <a:ext cx="2651760" cy="2743200"/>
          </a:xfrm>
          <a:prstGeom prst="rect">
            <a:avLst/>
          </a:prstGeom>
          <a:solidFill>
            <a:srgbClr val="F4F6F9"/>
          </a:solidFill>
          <a:ln cap="flat" cmpd="sng" w="12700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3"/>
          <p:cNvSpPr/>
          <p:nvPr/>
        </p:nvSpPr>
        <p:spPr>
          <a:xfrm>
            <a:off x="3200400" y="2212848"/>
            <a:ext cx="2651760" cy="384048"/>
          </a:xfrm>
          <a:prstGeom prst="rect">
            <a:avLst/>
          </a:prstGeom>
          <a:solidFill>
            <a:srgbClr val="1A6FD9"/>
          </a:solidFill>
          <a:ln cap="flat" cmpd="sng" w="12700">
            <a:solidFill>
              <a:srgbClr val="1A6F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"/>
          <p:cNvSpPr txBox="1"/>
          <p:nvPr/>
        </p:nvSpPr>
        <p:spPr>
          <a:xfrm>
            <a:off x="3200400" y="2212848"/>
            <a:ext cx="26517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3"/>
          <p:cNvSpPr txBox="1"/>
          <p:nvPr/>
        </p:nvSpPr>
        <p:spPr>
          <a:xfrm>
            <a:off x="3310128" y="2651760"/>
            <a:ext cx="2432304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1F3C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Sub-Group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3"/>
          <p:cNvSpPr txBox="1"/>
          <p:nvPr/>
        </p:nvSpPr>
        <p:spPr>
          <a:xfrm>
            <a:off x="3310128" y="2971800"/>
            <a:ext cx="24323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Two-digit code for the specific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3"/>
          <p:cNvSpPr txBox="1"/>
          <p:nvPr/>
        </p:nvSpPr>
        <p:spPr>
          <a:xfrm>
            <a:off x="3310128" y="3246120"/>
            <a:ext cx="24323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component category within the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3310128" y="3520440"/>
            <a:ext cx="24323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main group.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3310128" y="3794760"/>
            <a:ext cx="24323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3310128" y="4069080"/>
            <a:ext cx="24323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Narrows the part down to 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3310128" y="4343400"/>
            <a:ext cx="24323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specific assembly or function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3"/>
          <p:cNvSpPr txBox="1"/>
          <p:nvPr/>
        </p:nvSpPr>
        <p:spPr>
          <a:xfrm>
            <a:off x="3310128" y="4617720"/>
            <a:ext cx="24323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within that system.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3"/>
          <p:cNvSpPr/>
          <p:nvPr/>
        </p:nvSpPr>
        <p:spPr>
          <a:xfrm>
            <a:off x="6035040" y="2212848"/>
            <a:ext cx="2651760" cy="2743200"/>
          </a:xfrm>
          <a:prstGeom prst="rect">
            <a:avLst/>
          </a:prstGeom>
          <a:solidFill>
            <a:srgbClr val="F4F6F9"/>
          </a:solidFill>
          <a:ln cap="flat" cmpd="sng" w="12700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3"/>
          <p:cNvSpPr/>
          <p:nvPr/>
        </p:nvSpPr>
        <p:spPr>
          <a:xfrm>
            <a:off x="6035040" y="2212848"/>
            <a:ext cx="2651760" cy="384048"/>
          </a:xfrm>
          <a:prstGeom prst="rect">
            <a:avLst/>
          </a:prstGeom>
          <a:solidFill>
            <a:srgbClr val="1A6FD9"/>
          </a:solidFill>
          <a:ln cap="flat" cmpd="sng" w="12700">
            <a:solidFill>
              <a:srgbClr val="1A6F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3"/>
          <p:cNvSpPr txBox="1"/>
          <p:nvPr/>
        </p:nvSpPr>
        <p:spPr>
          <a:xfrm>
            <a:off x="6035040" y="2212848"/>
            <a:ext cx="26517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7 625 809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3"/>
          <p:cNvSpPr txBox="1"/>
          <p:nvPr/>
        </p:nvSpPr>
        <p:spPr>
          <a:xfrm>
            <a:off x="6144768" y="2651760"/>
            <a:ext cx="2432304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1F3C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Part Identifier + Check Digit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3"/>
          <p:cNvSpPr txBox="1"/>
          <p:nvPr/>
        </p:nvSpPr>
        <p:spPr>
          <a:xfrm>
            <a:off x="6144768" y="2971800"/>
            <a:ext cx="24323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Seven characters identifying the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3"/>
          <p:cNvSpPr txBox="1"/>
          <p:nvPr/>
        </p:nvSpPr>
        <p:spPr>
          <a:xfrm>
            <a:off x="6144768" y="3246120"/>
            <a:ext cx="24323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exact part within that sub-group.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6144768" y="3520440"/>
            <a:ext cx="24323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3"/>
          <p:cNvSpPr txBox="1"/>
          <p:nvPr/>
        </p:nvSpPr>
        <p:spPr>
          <a:xfrm>
            <a:off x="6144768" y="3794760"/>
            <a:ext cx="24323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The final digit is a check digit —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3"/>
          <p:cNvSpPr txBox="1"/>
          <p:nvPr/>
        </p:nvSpPr>
        <p:spPr>
          <a:xfrm>
            <a:off x="6144768" y="4069080"/>
            <a:ext cx="24323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a mathematical verification that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6144768" y="4343400"/>
            <a:ext cx="24323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the preceding numbers are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6144768" y="4617720"/>
            <a:ext cx="2432304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correct and complete.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4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D1F3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4"/>
          <p:cNvSpPr txBox="1"/>
          <p:nvPr/>
        </p:nvSpPr>
        <p:spPr>
          <a:xfrm>
            <a:off x="365760" y="0"/>
            <a:ext cx="84124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Where to Find and Verify a BMW Part Number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4"/>
          <p:cNvSpPr/>
          <p:nvPr/>
        </p:nvSpPr>
        <p:spPr>
          <a:xfrm>
            <a:off x="365760" y="841248"/>
            <a:ext cx="594360" cy="594360"/>
          </a:xfrm>
          <a:prstGeom prst="rect">
            <a:avLst/>
          </a:prstGeom>
          <a:solidFill>
            <a:srgbClr val="1A6FD9"/>
          </a:solidFill>
          <a:ln cap="flat" cmpd="sng" w="12700">
            <a:solidFill>
              <a:srgbClr val="1A6F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4"/>
          <p:cNvSpPr txBox="1"/>
          <p:nvPr/>
        </p:nvSpPr>
        <p:spPr>
          <a:xfrm>
            <a:off x="365760" y="841248"/>
            <a:ext cx="594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4"/>
          <p:cNvSpPr txBox="1"/>
          <p:nvPr/>
        </p:nvSpPr>
        <p:spPr>
          <a:xfrm>
            <a:off x="1078992" y="877824"/>
            <a:ext cx="7699248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1F3C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RealOEM.com </a:t>
            </a:r>
            <a:r>
              <a:rPr b="1" lang="en-US" sz="1300">
                <a:solidFill>
                  <a:srgbClr val="0D1F3C"/>
                </a:solidFill>
              </a:rPr>
              <a:t>–</a:t>
            </a:r>
            <a:r>
              <a:rPr b="1" i="0" lang="en-US" sz="130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 VIN-Based Catalogue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4"/>
          <p:cNvSpPr txBox="1"/>
          <p:nvPr/>
        </p:nvSpPr>
        <p:spPr>
          <a:xfrm>
            <a:off x="1078992" y="1143000"/>
            <a:ext cx="7699248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The most reliable free resource. Enter your 17-character VIN to access the factory parts catalogue for your specific car, including production date, options, engine code and body style. Confirms the correct part number for your exact specification</a:t>
            </a:r>
            <a:r>
              <a:rPr lang="en-US" sz="1100">
                <a:solidFill>
                  <a:srgbClr val="2D3748"/>
                </a:solidFill>
              </a:rPr>
              <a:t>,</a:t>
            </a:r>
            <a:r>
              <a:rPr b="0" i="0" lang="en-US" sz="11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 not just the model and year.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4"/>
          <p:cNvSpPr/>
          <p:nvPr/>
        </p:nvSpPr>
        <p:spPr>
          <a:xfrm>
            <a:off x="365760" y="1883664"/>
            <a:ext cx="594360" cy="594360"/>
          </a:xfrm>
          <a:prstGeom prst="rect">
            <a:avLst/>
          </a:prstGeom>
          <a:solidFill>
            <a:srgbClr val="1A6FD9"/>
          </a:solidFill>
          <a:ln cap="flat" cmpd="sng" w="12700">
            <a:solidFill>
              <a:srgbClr val="1A6F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4"/>
          <p:cNvSpPr txBox="1"/>
          <p:nvPr/>
        </p:nvSpPr>
        <p:spPr>
          <a:xfrm>
            <a:off x="365760" y="1883664"/>
            <a:ext cx="594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4"/>
          <p:cNvSpPr txBox="1"/>
          <p:nvPr/>
        </p:nvSpPr>
        <p:spPr>
          <a:xfrm>
            <a:off x="1078992" y="1920240"/>
            <a:ext cx="7699248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1F3C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Stamped or Moulded on the Part Itself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4"/>
          <p:cNvSpPr txBox="1"/>
          <p:nvPr/>
        </p:nvSpPr>
        <p:spPr>
          <a:xfrm>
            <a:off x="1078992" y="2185416"/>
            <a:ext cx="7699248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Most </a:t>
            </a:r>
            <a:r>
              <a:rPr b="1" i="0" lang="en-US" sz="1100" u="sng" cap="none" strike="noStrike">
                <a:solidFill>
                  <a:schemeClr val="hlink"/>
                </a:solidFill>
                <a:hlinkClick r:id="rId3"/>
              </a:rPr>
              <a:t>genuine BMW </a:t>
            </a:r>
            <a:r>
              <a:rPr b="1" lang="en-US" sz="1100" u="sng">
                <a:solidFill>
                  <a:schemeClr val="hlink"/>
                </a:solidFill>
                <a:hlinkClick r:id="rId4"/>
              </a:rPr>
              <a:t>parts</a:t>
            </a:r>
            <a:r>
              <a:rPr lang="en-US" sz="1100">
                <a:solidFill>
                  <a:srgbClr val="2D3748"/>
                </a:solidFill>
              </a:rPr>
              <a:t> </a:t>
            </a:r>
            <a:r>
              <a:rPr b="0" i="0" lang="en-US" sz="11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have the OEM part number stamped, moulded, or laser-etched directly onto the housing, casing, or mounting surface. On sensors and electronic modules it is typically on a label attached to the unit.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4"/>
          <p:cNvSpPr/>
          <p:nvPr/>
        </p:nvSpPr>
        <p:spPr>
          <a:xfrm>
            <a:off x="365760" y="2926080"/>
            <a:ext cx="594360" cy="594360"/>
          </a:xfrm>
          <a:prstGeom prst="rect">
            <a:avLst/>
          </a:prstGeom>
          <a:solidFill>
            <a:srgbClr val="1A6FD9"/>
          </a:solidFill>
          <a:ln cap="flat" cmpd="sng" w="12700">
            <a:solidFill>
              <a:srgbClr val="1A6F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4"/>
          <p:cNvSpPr txBox="1"/>
          <p:nvPr/>
        </p:nvSpPr>
        <p:spPr>
          <a:xfrm>
            <a:off x="365760" y="2926080"/>
            <a:ext cx="594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4"/>
          <p:cNvSpPr txBox="1"/>
          <p:nvPr/>
        </p:nvSpPr>
        <p:spPr>
          <a:xfrm>
            <a:off x="1078992" y="2962656"/>
            <a:ext cx="7699248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1F3C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Original BMW Packaging Label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4"/>
          <p:cNvSpPr txBox="1"/>
          <p:nvPr/>
        </p:nvSpPr>
        <p:spPr>
          <a:xfrm>
            <a:off x="1078992" y="3227832"/>
            <a:ext cx="7699248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New genuine parts come in a box carrying the BMW parts group label, which includes the full 11-character part number in the format XX XX X XXX XXX, a barcode, and the component description.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4"/>
          <p:cNvSpPr/>
          <p:nvPr/>
        </p:nvSpPr>
        <p:spPr>
          <a:xfrm>
            <a:off x="365760" y="3968496"/>
            <a:ext cx="594360" cy="594360"/>
          </a:xfrm>
          <a:prstGeom prst="rect">
            <a:avLst/>
          </a:prstGeom>
          <a:solidFill>
            <a:srgbClr val="1A6FD9"/>
          </a:solidFill>
          <a:ln cap="flat" cmpd="sng" w="12700">
            <a:solidFill>
              <a:srgbClr val="1A6F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4"/>
          <p:cNvSpPr txBox="1"/>
          <p:nvPr/>
        </p:nvSpPr>
        <p:spPr>
          <a:xfrm>
            <a:off x="365760" y="3968496"/>
            <a:ext cx="594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4"/>
          <p:cNvSpPr txBox="1"/>
          <p:nvPr/>
        </p:nvSpPr>
        <p:spPr>
          <a:xfrm>
            <a:off x="1078992" y="4005072"/>
            <a:ext cx="7699248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1F3C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Previous Service Invoices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4"/>
          <p:cNvSpPr txBox="1"/>
          <p:nvPr/>
        </p:nvSpPr>
        <p:spPr>
          <a:xfrm>
            <a:off x="1078992" y="4270248"/>
            <a:ext cx="7699248" cy="6583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A BMW dealer or specialist invoice records the part numbers of everything replaced during a service or repair. Useful for cross-referencing what is currently fitted to the car and what standard part it came from.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5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D1F3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5"/>
          <p:cNvSpPr txBox="1"/>
          <p:nvPr/>
        </p:nvSpPr>
        <p:spPr>
          <a:xfrm>
            <a:off x="365760" y="0"/>
            <a:ext cx="84124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Why the VIN Matters More Than Model and Year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5"/>
          <p:cNvSpPr/>
          <p:nvPr/>
        </p:nvSpPr>
        <p:spPr>
          <a:xfrm>
            <a:off x="365760" y="804672"/>
            <a:ext cx="4160520" cy="4114800"/>
          </a:xfrm>
          <a:prstGeom prst="rect">
            <a:avLst/>
          </a:prstGeom>
          <a:solidFill>
            <a:srgbClr val="FFF8F0"/>
          </a:solidFill>
          <a:ln cap="flat" cmpd="sng" w="12700">
            <a:solidFill>
              <a:srgbClr val="FDE6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5"/>
          <p:cNvSpPr txBox="1"/>
          <p:nvPr/>
        </p:nvSpPr>
        <p:spPr>
          <a:xfrm>
            <a:off x="502920" y="896112"/>
            <a:ext cx="3886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45309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B45309"/>
                </a:solidFill>
                <a:latin typeface="Arial"/>
                <a:ea typeface="Arial"/>
                <a:cs typeface="Arial"/>
                <a:sym typeface="Arial"/>
              </a:rPr>
              <a:t>The Problem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5"/>
          <p:cNvSpPr txBox="1"/>
          <p:nvPr/>
        </p:nvSpPr>
        <p:spPr>
          <a:xfrm>
            <a:off x="502920" y="1234440"/>
            <a:ext cx="38862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Searching by model and year alone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5"/>
          <p:cNvSpPr txBox="1"/>
          <p:nvPr/>
        </p:nvSpPr>
        <p:spPr>
          <a:xfrm>
            <a:off x="502920" y="1572768"/>
            <a:ext cx="38862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• BMW frequently updates components mid-production without changing the external model badge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5"/>
          <p:cNvSpPr txBox="1"/>
          <p:nvPr/>
        </p:nvSpPr>
        <p:spPr>
          <a:xfrm>
            <a:off x="502920" y="2139696"/>
            <a:ext cx="38862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• Two cars of the same model and year can require completely different headlights, sensors, or trim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5"/>
          <p:cNvSpPr txBox="1"/>
          <p:nvPr/>
        </p:nvSpPr>
        <p:spPr>
          <a:xfrm>
            <a:off x="502920" y="2706624"/>
            <a:ext cx="38862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• Pre-LCI and post-LCI (facelift) cars share a model name but have different parts from bumper to sensor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5"/>
          <p:cNvSpPr txBox="1"/>
          <p:nvPr/>
        </p:nvSpPr>
        <p:spPr>
          <a:xfrm>
            <a:off x="502920" y="3273552"/>
            <a:ext cx="38862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• "BMW 3 Series 2019" could be an F30 produced in early 2019 or a G20 launched later that year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5"/>
          <p:cNvSpPr txBox="1"/>
          <p:nvPr/>
        </p:nvSpPr>
        <p:spPr>
          <a:xfrm>
            <a:off x="502920" y="3840480"/>
            <a:ext cx="38862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• Engine code variants within the same model year can require different mechanical parts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6" name="Google Shape;156;p5"/>
          <p:cNvCxnSpPr/>
          <p:nvPr/>
        </p:nvCxnSpPr>
        <p:spPr>
          <a:xfrm>
            <a:off x="4709160" y="804672"/>
            <a:ext cx="0" cy="4114800"/>
          </a:xfrm>
          <a:prstGeom prst="straightConnector1">
            <a:avLst/>
          </a:prstGeom>
          <a:noFill/>
          <a:ln cap="flat" cmpd="sng" w="12700">
            <a:solidFill>
              <a:srgbClr val="E5E7EB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7" name="Google Shape;157;p5"/>
          <p:cNvSpPr/>
          <p:nvPr/>
        </p:nvSpPr>
        <p:spPr>
          <a:xfrm>
            <a:off x="4800600" y="804672"/>
            <a:ext cx="3977640" cy="4114800"/>
          </a:xfrm>
          <a:prstGeom prst="rect">
            <a:avLst/>
          </a:prstGeom>
          <a:solidFill>
            <a:srgbClr val="F0FDF4"/>
          </a:solidFill>
          <a:ln cap="flat" cmpd="sng" w="12700">
            <a:solidFill>
              <a:srgbClr val="86EFA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5"/>
          <p:cNvSpPr txBox="1"/>
          <p:nvPr/>
        </p:nvSpPr>
        <p:spPr>
          <a:xfrm>
            <a:off x="4937760" y="896112"/>
            <a:ext cx="37033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6534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66534"/>
                </a:solidFill>
                <a:latin typeface="Arial"/>
                <a:ea typeface="Arial"/>
                <a:cs typeface="Arial"/>
                <a:sym typeface="Arial"/>
              </a:rPr>
              <a:t>The Solution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5"/>
          <p:cNvSpPr txBox="1"/>
          <p:nvPr/>
        </p:nvSpPr>
        <p:spPr>
          <a:xfrm>
            <a:off x="4937760" y="1234440"/>
            <a:ext cx="37033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Use the 17-character VIN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5"/>
          <p:cNvSpPr txBox="1"/>
          <p:nvPr/>
        </p:nvSpPr>
        <p:spPr>
          <a:xfrm>
            <a:off x="4937760" y="1600200"/>
            <a:ext cx="7772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6534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166534"/>
                </a:solidFill>
                <a:latin typeface="Arial"/>
                <a:ea typeface="Arial"/>
                <a:cs typeface="Arial"/>
                <a:sym typeface="Arial"/>
              </a:rPr>
              <a:t>Found on: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5"/>
          <p:cNvSpPr txBox="1"/>
          <p:nvPr/>
        </p:nvSpPr>
        <p:spPr>
          <a:xfrm>
            <a:off x="5742432" y="1600200"/>
            <a:ext cx="2898648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Windscreen base</a:t>
            </a:r>
            <a:r>
              <a:rPr lang="en-US" sz="1050">
                <a:solidFill>
                  <a:srgbClr val="2D3748"/>
                </a:solidFill>
              </a:rPr>
              <a:t>,</a:t>
            </a: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 Door jamb sticker</a:t>
            </a:r>
            <a:r>
              <a:rPr lang="en-US" sz="1050">
                <a:solidFill>
                  <a:srgbClr val="2D3748"/>
                </a:solidFill>
              </a:rPr>
              <a:t>,</a:t>
            </a: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 V5C document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5"/>
          <p:cNvSpPr txBox="1"/>
          <p:nvPr/>
        </p:nvSpPr>
        <p:spPr>
          <a:xfrm>
            <a:off x="4937760" y="2203704"/>
            <a:ext cx="7772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6534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166534"/>
                </a:solidFill>
                <a:latin typeface="Arial"/>
                <a:ea typeface="Arial"/>
                <a:cs typeface="Arial"/>
                <a:sym typeface="Arial"/>
              </a:rPr>
              <a:t>Encodes: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5"/>
          <p:cNvSpPr txBox="1"/>
          <p:nvPr/>
        </p:nvSpPr>
        <p:spPr>
          <a:xfrm>
            <a:off x="5742432" y="2203704"/>
            <a:ext cx="2898648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Exact model</a:t>
            </a:r>
            <a:r>
              <a:rPr lang="en-US" sz="1050">
                <a:solidFill>
                  <a:srgbClr val="2D3748"/>
                </a:solidFill>
              </a:rPr>
              <a:t>,</a:t>
            </a: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 Production date</a:t>
            </a:r>
            <a:r>
              <a:rPr lang="en-US" sz="1050">
                <a:solidFill>
                  <a:srgbClr val="2D3748"/>
                </a:solidFill>
              </a:rPr>
              <a:t>,</a:t>
            </a: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 Engine code</a:t>
            </a:r>
            <a:r>
              <a:rPr lang="en-US" sz="1050">
                <a:solidFill>
                  <a:srgbClr val="2D3748"/>
                </a:solidFill>
              </a:rPr>
              <a:t>,</a:t>
            </a: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 Drivetrain</a:t>
            </a:r>
            <a:r>
              <a:rPr lang="en-US" sz="1050">
                <a:solidFill>
                  <a:srgbClr val="2D3748"/>
                </a:solidFill>
              </a:rPr>
              <a:t>,</a:t>
            </a: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 Body style</a:t>
            </a:r>
            <a:r>
              <a:rPr lang="en-US" sz="1050">
                <a:solidFill>
                  <a:srgbClr val="2D3748"/>
                </a:solidFill>
              </a:rPr>
              <a:t>,</a:t>
            </a: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 Factory options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5"/>
          <p:cNvSpPr txBox="1"/>
          <p:nvPr/>
        </p:nvSpPr>
        <p:spPr>
          <a:xfrm>
            <a:off x="4937760" y="2807208"/>
            <a:ext cx="7772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6534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166534"/>
                </a:solidFill>
                <a:latin typeface="Arial"/>
                <a:ea typeface="Arial"/>
                <a:cs typeface="Arial"/>
                <a:sym typeface="Arial"/>
              </a:rPr>
              <a:t>Use at: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5"/>
          <p:cNvSpPr txBox="1"/>
          <p:nvPr/>
        </p:nvSpPr>
        <p:spPr>
          <a:xfrm>
            <a:off x="5742432" y="2807208"/>
            <a:ext cx="2898648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RealOEM.com </a:t>
            </a:r>
            <a:r>
              <a:rPr lang="en-US" sz="1050">
                <a:solidFill>
                  <a:srgbClr val="2D3748"/>
                </a:solidFill>
              </a:rPr>
              <a:t>–</a:t>
            </a: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 free, instant, accurate for any BMW from any production date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5"/>
          <p:cNvSpPr txBox="1"/>
          <p:nvPr/>
        </p:nvSpPr>
        <p:spPr>
          <a:xfrm>
            <a:off x="4937760" y="3410712"/>
            <a:ext cx="7772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6534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166534"/>
                </a:solidFill>
                <a:latin typeface="Arial"/>
                <a:ea typeface="Arial"/>
                <a:cs typeface="Arial"/>
                <a:sym typeface="Arial"/>
              </a:rPr>
              <a:t>Tells you: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5"/>
          <p:cNvSpPr txBox="1"/>
          <p:nvPr/>
        </p:nvSpPr>
        <p:spPr>
          <a:xfrm>
            <a:off x="5742432" y="3410712"/>
            <a:ext cx="2898648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The exact OEM part number for every component on your specific car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5"/>
          <p:cNvSpPr txBox="1"/>
          <p:nvPr/>
        </p:nvSpPr>
        <p:spPr>
          <a:xfrm>
            <a:off x="4937760" y="4014216"/>
            <a:ext cx="7772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6534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166534"/>
                </a:solidFill>
                <a:latin typeface="Arial"/>
                <a:ea typeface="Arial"/>
                <a:cs typeface="Arial"/>
                <a:sym typeface="Arial"/>
              </a:rPr>
              <a:t>Gives you: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5"/>
          <p:cNvSpPr txBox="1"/>
          <p:nvPr/>
        </p:nvSpPr>
        <p:spPr>
          <a:xfrm>
            <a:off x="5742432" y="4014216"/>
            <a:ext cx="2898648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The ability to verify any listing before purchase with a single cross-reference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6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D1F3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6"/>
          <p:cNvSpPr txBox="1"/>
          <p:nvPr/>
        </p:nvSpPr>
        <p:spPr>
          <a:xfrm>
            <a:off x="365760" y="0"/>
            <a:ext cx="84124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Red Flags: Signs a BMW Part May Not Be Genuine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6"/>
          <p:cNvSpPr txBox="1"/>
          <p:nvPr/>
        </p:nvSpPr>
        <p:spPr>
          <a:xfrm>
            <a:off x="365760" y="777240"/>
            <a:ext cx="84124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Counterfeit BMW parts circulate through online marketplaces. Safety-critical fakes including airbag inflators and brake components have been documented by trading standards. These signals apply to any listing.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6"/>
          <p:cNvSpPr/>
          <p:nvPr/>
        </p:nvSpPr>
        <p:spPr>
          <a:xfrm>
            <a:off x="365760" y="1371600"/>
            <a:ext cx="4206240" cy="1143000"/>
          </a:xfrm>
          <a:prstGeom prst="rect">
            <a:avLst/>
          </a:prstGeom>
          <a:solidFill>
            <a:srgbClr val="FFF8F0"/>
          </a:solidFill>
          <a:ln cap="flat" cmpd="sng" w="12700">
            <a:solidFill>
              <a:srgbClr val="FCCB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6"/>
          <p:cNvSpPr txBox="1"/>
          <p:nvPr/>
        </p:nvSpPr>
        <p:spPr>
          <a:xfrm>
            <a:off x="502920" y="1463040"/>
            <a:ext cx="39319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45309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B45309"/>
                </a:solidFill>
                <a:latin typeface="Arial"/>
                <a:ea typeface="Arial"/>
                <a:cs typeface="Arial"/>
                <a:sym typeface="Arial"/>
              </a:rPr>
              <a:t>⚠  Price dramatically below all other listings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6"/>
          <p:cNvSpPr txBox="1"/>
          <p:nvPr/>
        </p:nvSpPr>
        <p:spPr>
          <a:xfrm>
            <a:off x="502920" y="1764792"/>
            <a:ext cx="39319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A genuine BMW part priced 60–80% below every comparable listing is a warning sign, not a bargain. Counterfeits are priced to attract buyers who search for the lowest figure.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6"/>
          <p:cNvSpPr/>
          <p:nvPr/>
        </p:nvSpPr>
        <p:spPr>
          <a:xfrm>
            <a:off x="4800600" y="1371600"/>
            <a:ext cx="4206240" cy="1143000"/>
          </a:xfrm>
          <a:prstGeom prst="rect">
            <a:avLst/>
          </a:prstGeom>
          <a:solidFill>
            <a:srgbClr val="FFF8F0"/>
          </a:solidFill>
          <a:ln cap="flat" cmpd="sng" w="12700">
            <a:solidFill>
              <a:srgbClr val="FCCB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6"/>
          <p:cNvSpPr txBox="1"/>
          <p:nvPr/>
        </p:nvSpPr>
        <p:spPr>
          <a:xfrm>
            <a:off x="4937760" y="1463040"/>
            <a:ext cx="39319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45309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B45309"/>
                </a:solidFill>
                <a:latin typeface="Arial"/>
                <a:ea typeface="Arial"/>
                <a:cs typeface="Arial"/>
                <a:sym typeface="Arial"/>
              </a:rPr>
              <a:t>⚠  Stock photo instead of the actual part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6"/>
          <p:cNvSpPr txBox="1"/>
          <p:nvPr/>
        </p:nvSpPr>
        <p:spPr>
          <a:xfrm>
            <a:off x="4937760" y="1764792"/>
            <a:ext cx="39319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Any listing using a generic stock image rather than a photograph of the specific part on offer cannot confirm what will actually be shipped. Always request a real photo of the item.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6"/>
          <p:cNvSpPr/>
          <p:nvPr/>
        </p:nvSpPr>
        <p:spPr>
          <a:xfrm>
            <a:off x="365760" y="2606040"/>
            <a:ext cx="4206240" cy="1143000"/>
          </a:xfrm>
          <a:prstGeom prst="rect">
            <a:avLst/>
          </a:prstGeom>
          <a:solidFill>
            <a:srgbClr val="FFF8F0"/>
          </a:solidFill>
          <a:ln cap="flat" cmpd="sng" w="12700">
            <a:solidFill>
              <a:srgbClr val="FCCB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6"/>
          <p:cNvSpPr txBox="1"/>
          <p:nvPr/>
        </p:nvSpPr>
        <p:spPr>
          <a:xfrm>
            <a:off x="502920" y="2697480"/>
            <a:ext cx="39319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45309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B45309"/>
                </a:solidFill>
                <a:latin typeface="Arial"/>
                <a:ea typeface="Arial"/>
                <a:cs typeface="Arial"/>
                <a:sym typeface="Arial"/>
              </a:rPr>
              <a:t>⚠  No OEM part number stated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6"/>
          <p:cNvSpPr txBox="1"/>
          <p:nvPr/>
        </p:nvSpPr>
        <p:spPr>
          <a:xfrm>
            <a:off x="502920" y="2999232"/>
            <a:ext cx="39319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A seller who cannot or will not state the 11-character OEM part number has not confirmed what they are selling. A genuine seller of genuine parts will always know and state the number.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6"/>
          <p:cNvSpPr/>
          <p:nvPr/>
        </p:nvSpPr>
        <p:spPr>
          <a:xfrm>
            <a:off x="4800600" y="2606040"/>
            <a:ext cx="4206240" cy="1143000"/>
          </a:xfrm>
          <a:prstGeom prst="rect">
            <a:avLst/>
          </a:prstGeom>
          <a:solidFill>
            <a:srgbClr val="FFF8F0"/>
          </a:solidFill>
          <a:ln cap="flat" cmpd="sng" w="12700">
            <a:solidFill>
              <a:srgbClr val="FCCB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6"/>
          <p:cNvSpPr txBox="1"/>
          <p:nvPr/>
        </p:nvSpPr>
        <p:spPr>
          <a:xfrm>
            <a:off x="4937760" y="2697480"/>
            <a:ext cx="39319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45309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B45309"/>
                </a:solidFill>
                <a:latin typeface="Arial"/>
                <a:ea typeface="Arial"/>
                <a:cs typeface="Arial"/>
                <a:sym typeface="Arial"/>
              </a:rPr>
              <a:t>⚠  Packaging errors or branding inconsistencies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6"/>
          <p:cNvSpPr txBox="1"/>
          <p:nvPr/>
        </p:nvSpPr>
        <p:spPr>
          <a:xfrm>
            <a:off x="4937760" y="2999232"/>
            <a:ext cx="39319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Counterfeit parts often have subtle misprints, incorrect font weights, or colour discrepancies in the BMW parts label. Compare carefully against known genuine packaging imagery.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6"/>
          <p:cNvSpPr/>
          <p:nvPr/>
        </p:nvSpPr>
        <p:spPr>
          <a:xfrm>
            <a:off x="365760" y="3840480"/>
            <a:ext cx="4206240" cy="1143000"/>
          </a:xfrm>
          <a:prstGeom prst="rect">
            <a:avLst/>
          </a:prstGeom>
          <a:solidFill>
            <a:srgbClr val="FFF8F0"/>
          </a:solidFill>
          <a:ln cap="flat" cmpd="sng" w="12700">
            <a:solidFill>
              <a:srgbClr val="FCCB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6"/>
          <p:cNvSpPr txBox="1"/>
          <p:nvPr/>
        </p:nvSpPr>
        <p:spPr>
          <a:xfrm>
            <a:off x="502920" y="3931920"/>
            <a:ext cx="39319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45309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B45309"/>
                </a:solidFill>
                <a:latin typeface="Arial"/>
                <a:ea typeface="Arial"/>
                <a:cs typeface="Arial"/>
                <a:sym typeface="Arial"/>
              </a:rPr>
              <a:t>⚠  No warranty offered on a significant component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6"/>
          <p:cNvSpPr txBox="1"/>
          <p:nvPr/>
        </p:nvSpPr>
        <p:spPr>
          <a:xfrm>
            <a:off x="502920" y="4233672"/>
            <a:ext cx="39319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Any reputable supplier of genuine parts backs them with a minimum warranty period. No warranty at all is itself a signal about the seller's confidence in the item.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6"/>
          <p:cNvSpPr/>
          <p:nvPr/>
        </p:nvSpPr>
        <p:spPr>
          <a:xfrm>
            <a:off x="4800600" y="3840480"/>
            <a:ext cx="4206240" cy="1143000"/>
          </a:xfrm>
          <a:prstGeom prst="rect">
            <a:avLst/>
          </a:prstGeom>
          <a:solidFill>
            <a:srgbClr val="FFF8F0"/>
          </a:solidFill>
          <a:ln cap="flat" cmpd="sng" w="12700">
            <a:solidFill>
              <a:srgbClr val="FCCB8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6"/>
          <p:cNvSpPr txBox="1"/>
          <p:nvPr/>
        </p:nvSpPr>
        <p:spPr>
          <a:xfrm>
            <a:off x="4937760" y="3931920"/>
            <a:ext cx="39319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45309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B45309"/>
                </a:solidFill>
                <a:latin typeface="Arial"/>
                <a:ea typeface="Arial"/>
                <a:cs typeface="Arial"/>
                <a:sym typeface="Arial"/>
              </a:rPr>
              <a:t>⚠  No donor vehicle mileage for a used part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6"/>
          <p:cNvSpPr txBox="1"/>
          <p:nvPr/>
        </p:nvSpPr>
        <p:spPr>
          <a:xfrm>
            <a:off x="4937760" y="4233672"/>
            <a:ext cx="39319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"Low mileage" without a specific figure is not a specification. A genuine used parts specialist will state the actual odometer reading of the donor vehicle as a confirmed number.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D1F3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7"/>
          <p:cNvSpPr txBox="1"/>
          <p:nvPr/>
        </p:nvSpPr>
        <p:spPr>
          <a:xfrm>
            <a:off x="365760" y="0"/>
            <a:ext cx="84124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Verification Checklist Before Buying Any BMW Part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365760" y="804672"/>
            <a:ext cx="8412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Apply this checklist to any purchase </a:t>
            </a:r>
            <a:r>
              <a:rPr lang="en-US" sz="1250">
                <a:solidFill>
                  <a:srgbClr val="2D3748"/>
                </a:solidFill>
              </a:rPr>
              <a:t>–</a:t>
            </a:r>
            <a:r>
              <a:rPr b="0" i="0" lang="en-US" sz="12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 new dealer part, used genuine, or aftermarket. Each step removes a common failure mode.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/>
          <p:nvPr/>
        </p:nvSpPr>
        <p:spPr>
          <a:xfrm>
            <a:off x="365760" y="1316736"/>
            <a:ext cx="384048" cy="384048"/>
          </a:xfrm>
          <a:prstGeom prst="rect">
            <a:avLst/>
          </a:prstGeom>
          <a:solidFill>
            <a:srgbClr val="1A6FD9"/>
          </a:solidFill>
          <a:ln cap="flat" cmpd="sng" w="12700">
            <a:solidFill>
              <a:srgbClr val="1A6F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7"/>
          <p:cNvSpPr txBox="1"/>
          <p:nvPr/>
        </p:nvSpPr>
        <p:spPr>
          <a:xfrm>
            <a:off x="365760" y="1316736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7"/>
          <p:cNvSpPr txBox="1"/>
          <p:nvPr/>
        </p:nvSpPr>
        <p:spPr>
          <a:xfrm>
            <a:off x="868680" y="1325880"/>
            <a:ext cx="347472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1F3C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OEM part number confirmed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7"/>
          <p:cNvSpPr txBox="1"/>
          <p:nvPr/>
        </p:nvSpPr>
        <p:spPr>
          <a:xfrm>
            <a:off x="868680" y="1554480"/>
            <a:ext cx="790956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Matches the number from your VIN-based catalogue lookup at RealOEM.com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7"/>
          <p:cNvSpPr/>
          <p:nvPr/>
        </p:nvSpPr>
        <p:spPr>
          <a:xfrm>
            <a:off x="365760" y="1856232"/>
            <a:ext cx="384048" cy="384048"/>
          </a:xfrm>
          <a:prstGeom prst="rect">
            <a:avLst/>
          </a:prstGeom>
          <a:solidFill>
            <a:srgbClr val="1A6FD9"/>
          </a:solidFill>
          <a:ln cap="flat" cmpd="sng" w="12700">
            <a:solidFill>
              <a:srgbClr val="1A6F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7"/>
          <p:cNvSpPr txBox="1"/>
          <p:nvPr/>
        </p:nvSpPr>
        <p:spPr>
          <a:xfrm>
            <a:off x="365760" y="1856232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7"/>
          <p:cNvSpPr txBox="1"/>
          <p:nvPr/>
        </p:nvSpPr>
        <p:spPr>
          <a:xfrm>
            <a:off x="868680" y="1865376"/>
            <a:ext cx="347472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1F3C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Fitment verified against your VIN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7"/>
          <p:cNvSpPr txBox="1"/>
          <p:nvPr/>
        </p:nvSpPr>
        <p:spPr>
          <a:xfrm>
            <a:off x="868680" y="2093976"/>
            <a:ext cx="790956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Not just model and year</a:t>
            </a:r>
            <a:r>
              <a:rPr lang="en-US" sz="1050">
                <a:solidFill>
                  <a:srgbClr val="6B7280"/>
                </a:solidFill>
              </a:rPr>
              <a:t>,</a:t>
            </a:r>
            <a:r>
              <a:rPr b="0" i="0" lang="en-US" sz="105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 your specific production date and specification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7"/>
          <p:cNvSpPr/>
          <p:nvPr/>
        </p:nvSpPr>
        <p:spPr>
          <a:xfrm>
            <a:off x="365760" y="2395728"/>
            <a:ext cx="384048" cy="384048"/>
          </a:xfrm>
          <a:prstGeom prst="rect">
            <a:avLst/>
          </a:prstGeom>
          <a:solidFill>
            <a:srgbClr val="1A6FD9"/>
          </a:solidFill>
          <a:ln cap="flat" cmpd="sng" w="12700">
            <a:solidFill>
              <a:srgbClr val="1A6F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7"/>
          <p:cNvSpPr txBox="1"/>
          <p:nvPr/>
        </p:nvSpPr>
        <p:spPr>
          <a:xfrm>
            <a:off x="365760" y="2395728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7"/>
          <p:cNvSpPr txBox="1"/>
          <p:nvPr/>
        </p:nvSpPr>
        <p:spPr>
          <a:xfrm>
            <a:off x="868680" y="2404872"/>
            <a:ext cx="347472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1F3C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Donor mileage stated (used parts)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7"/>
          <p:cNvSpPr txBox="1"/>
          <p:nvPr/>
        </p:nvSpPr>
        <p:spPr>
          <a:xfrm>
            <a:off x="868680" y="2633472"/>
            <a:ext cx="790956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Actual odometer reading from the donor vehicle, not an estimate or "low mileage"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7"/>
          <p:cNvSpPr/>
          <p:nvPr/>
        </p:nvSpPr>
        <p:spPr>
          <a:xfrm>
            <a:off x="365760" y="2935224"/>
            <a:ext cx="384048" cy="384048"/>
          </a:xfrm>
          <a:prstGeom prst="rect">
            <a:avLst/>
          </a:prstGeom>
          <a:solidFill>
            <a:srgbClr val="1A6FD9"/>
          </a:solidFill>
          <a:ln cap="flat" cmpd="sng" w="12700">
            <a:solidFill>
              <a:srgbClr val="1A6F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7"/>
          <p:cNvSpPr txBox="1"/>
          <p:nvPr/>
        </p:nvSpPr>
        <p:spPr>
          <a:xfrm>
            <a:off x="365760" y="2935224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7"/>
          <p:cNvSpPr txBox="1"/>
          <p:nvPr/>
        </p:nvSpPr>
        <p:spPr>
          <a:xfrm>
            <a:off x="868680" y="2944368"/>
            <a:ext cx="347472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1F3C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Generation, body style, and build date match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7"/>
          <p:cNvSpPr txBox="1"/>
          <p:nvPr/>
        </p:nvSpPr>
        <p:spPr>
          <a:xfrm>
            <a:off x="868680" y="3172968"/>
            <a:ext cx="790956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Pre/post-facelift, saloon vs touring, drivetrain (RWD vs xDrive) confirmed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7"/>
          <p:cNvSpPr/>
          <p:nvPr/>
        </p:nvSpPr>
        <p:spPr>
          <a:xfrm>
            <a:off x="365760" y="3474720"/>
            <a:ext cx="384048" cy="384048"/>
          </a:xfrm>
          <a:prstGeom prst="rect">
            <a:avLst/>
          </a:prstGeom>
          <a:solidFill>
            <a:srgbClr val="1A6FD9"/>
          </a:solidFill>
          <a:ln cap="flat" cmpd="sng" w="12700">
            <a:solidFill>
              <a:srgbClr val="1A6F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7"/>
          <p:cNvSpPr txBox="1"/>
          <p:nvPr/>
        </p:nvSpPr>
        <p:spPr>
          <a:xfrm>
            <a:off x="365760" y="3474720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7"/>
          <p:cNvSpPr txBox="1"/>
          <p:nvPr/>
        </p:nvSpPr>
        <p:spPr>
          <a:xfrm>
            <a:off x="868680" y="3483864"/>
            <a:ext cx="347472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1F3C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Actual photographs of the part provided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7"/>
          <p:cNvSpPr txBox="1"/>
          <p:nvPr/>
        </p:nvSpPr>
        <p:spPr>
          <a:xfrm>
            <a:off x="868680" y="3712464"/>
            <a:ext cx="790956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Real photos of the specific item, not stock imagery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7"/>
          <p:cNvSpPr/>
          <p:nvPr/>
        </p:nvSpPr>
        <p:spPr>
          <a:xfrm>
            <a:off x="365760" y="4014216"/>
            <a:ext cx="384048" cy="384048"/>
          </a:xfrm>
          <a:prstGeom prst="rect">
            <a:avLst/>
          </a:prstGeom>
          <a:solidFill>
            <a:srgbClr val="1A6FD9"/>
          </a:solidFill>
          <a:ln cap="flat" cmpd="sng" w="12700">
            <a:solidFill>
              <a:srgbClr val="1A6F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7"/>
          <p:cNvSpPr txBox="1"/>
          <p:nvPr/>
        </p:nvSpPr>
        <p:spPr>
          <a:xfrm>
            <a:off x="365760" y="4014216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7"/>
          <p:cNvSpPr txBox="1"/>
          <p:nvPr/>
        </p:nvSpPr>
        <p:spPr>
          <a:xfrm>
            <a:off x="868680" y="4023360"/>
            <a:ext cx="347472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1F3C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Warranty terms stated in writing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7"/>
          <p:cNvSpPr txBox="1"/>
          <p:nvPr/>
        </p:nvSpPr>
        <p:spPr>
          <a:xfrm>
            <a:off x="868680" y="4251960"/>
            <a:ext cx="790956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Minimum 30 days for any significant component; confirm what the warranty covers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7"/>
          <p:cNvSpPr/>
          <p:nvPr/>
        </p:nvSpPr>
        <p:spPr>
          <a:xfrm>
            <a:off x="365760" y="4553712"/>
            <a:ext cx="384048" cy="384048"/>
          </a:xfrm>
          <a:prstGeom prst="rect">
            <a:avLst/>
          </a:prstGeom>
          <a:solidFill>
            <a:srgbClr val="1A6FD9"/>
          </a:solidFill>
          <a:ln cap="flat" cmpd="sng" w="12700">
            <a:solidFill>
              <a:srgbClr val="1A6F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7"/>
          <p:cNvSpPr txBox="1"/>
          <p:nvPr/>
        </p:nvSpPr>
        <p:spPr>
          <a:xfrm>
            <a:off x="365760" y="4553712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✓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7"/>
          <p:cNvSpPr txBox="1"/>
          <p:nvPr/>
        </p:nvSpPr>
        <p:spPr>
          <a:xfrm>
            <a:off x="868680" y="4562856"/>
            <a:ext cx="347472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1F3C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Payment method offers buyer protection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7"/>
          <p:cNvSpPr txBox="1"/>
          <p:nvPr/>
        </p:nvSpPr>
        <p:spPr>
          <a:xfrm>
            <a:off x="868680" y="4791456"/>
            <a:ext cx="790956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PayPal Goods &amp; Services or platform checkout</a:t>
            </a:r>
            <a:r>
              <a:rPr lang="en-US" sz="1050">
                <a:solidFill>
                  <a:srgbClr val="6B7280"/>
                </a:solidFill>
              </a:rPr>
              <a:t>,</a:t>
            </a:r>
            <a:r>
              <a:rPr b="0" i="0" lang="en-US" sz="105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 not bank transfer or cash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8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D1F3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8"/>
          <p:cNvSpPr txBox="1"/>
          <p:nvPr/>
        </p:nvSpPr>
        <p:spPr>
          <a:xfrm>
            <a:off x="365760" y="0"/>
            <a:ext cx="84124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Genuine BMW Parts, the MOT, and Type Approval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8"/>
          <p:cNvSpPr/>
          <p:nvPr/>
        </p:nvSpPr>
        <p:spPr>
          <a:xfrm>
            <a:off x="365760" y="822960"/>
            <a:ext cx="4206240" cy="1920240"/>
          </a:xfrm>
          <a:prstGeom prst="rect">
            <a:avLst/>
          </a:prstGeom>
          <a:solidFill>
            <a:srgbClr val="F4F6F9"/>
          </a:solidFill>
          <a:ln cap="flat" cmpd="sng" w="12700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8"/>
          <p:cNvSpPr txBox="1"/>
          <p:nvPr/>
        </p:nvSpPr>
        <p:spPr>
          <a:xfrm>
            <a:off x="502920" y="932688"/>
            <a:ext cx="39319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1F3C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Does the MOT require new or dealer parts?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8"/>
          <p:cNvSpPr txBox="1"/>
          <p:nvPr/>
        </p:nvSpPr>
        <p:spPr>
          <a:xfrm>
            <a:off x="502920" y="1280160"/>
            <a:ext cx="3931920" cy="1389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980"/>
              <a:buFont typeface="Arial"/>
              <a:buNone/>
            </a:pPr>
            <a:r>
              <a:rPr b="0" i="0" lang="en-US" sz="98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No. The DVSA MOT inspection manual tests whether a component functions correctly and meets the required standard at the time of inspection. It does not require parts to be new, dealer-supplied, or BMW-branded. A used genuine part that is correctly fitted and in serviceable condition is assessed on exactly the same basis as a new dealer part.</a:t>
            </a:r>
            <a:endParaRPr b="0" i="0" sz="9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8"/>
          <p:cNvSpPr/>
          <p:nvPr/>
        </p:nvSpPr>
        <p:spPr>
          <a:xfrm>
            <a:off x="4800600" y="822960"/>
            <a:ext cx="4206240" cy="1920240"/>
          </a:xfrm>
          <a:prstGeom prst="rect">
            <a:avLst/>
          </a:prstGeom>
          <a:solidFill>
            <a:srgbClr val="F4F6F9"/>
          </a:solidFill>
          <a:ln cap="flat" cmpd="sng" w="12700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8"/>
          <p:cNvSpPr txBox="1"/>
          <p:nvPr/>
        </p:nvSpPr>
        <p:spPr>
          <a:xfrm>
            <a:off x="4937760" y="932688"/>
            <a:ext cx="39319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1F3C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What is type approval and which parts need it?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8"/>
          <p:cNvSpPr txBox="1"/>
          <p:nvPr/>
        </p:nvSpPr>
        <p:spPr>
          <a:xfrm>
            <a:off x="4937760" y="1280160"/>
            <a:ext cx="3931920" cy="1389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980"/>
              <a:buFont typeface="Arial"/>
              <a:buNone/>
            </a:pPr>
            <a:r>
              <a:rPr b="0" i="0" lang="en-US" sz="98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Certain safety-critical parts must carry E-mark type approval to be legally fitted to a road vehicle in the UK. These include headlamps, windscreens, tyres, catalytic converters, diesel particulate filters, and brake components. </a:t>
            </a:r>
            <a:r>
              <a:rPr b="1" lang="en-US" sz="980" u="sng">
                <a:solidFill>
                  <a:schemeClr val="hlink"/>
                </a:solidFill>
                <a:hlinkClick r:id="rId3"/>
              </a:rPr>
              <a:t>Original </a:t>
            </a:r>
            <a:r>
              <a:rPr b="1" i="0" lang="en-US" sz="980" u="sng" cap="none" strike="noStrike">
                <a:solidFill>
                  <a:schemeClr val="hlink"/>
                </a:solidFill>
                <a:hlinkClick r:id="rId4"/>
              </a:rPr>
              <a:t>BMW parts</a:t>
            </a:r>
            <a:r>
              <a:rPr lang="en-US" sz="980">
                <a:solidFill>
                  <a:srgbClr val="2D3748"/>
                </a:solidFill>
              </a:rPr>
              <a:t>,</a:t>
            </a:r>
            <a:r>
              <a:rPr b="0" i="0" lang="en-US" sz="98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 new or used</a:t>
            </a:r>
            <a:r>
              <a:rPr lang="en-US" sz="980">
                <a:solidFill>
                  <a:srgbClr val="2D3748"/>
                </a:solidFill>
              </a:rPr>
              <a:t>,</a:t>
            </a:r>
            <a:r>
              <a:rPr b="0" i="0" lang="en-US" sz="98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 were manufactured to type approval standards and retain the E-mark. Aftermarket replacements must independently carry the correct approval mark.</a:t>
            </a:r>
            <a:endParaRPr b="0" i="0" sz="9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8"/>
          <p:cNvSpPr/>
          <p:nvPr/>
        </p:nvSpPr>
        <p:spPr>
          <a:xfrm>
            <a:off x="365760" y="2926080"/>
            <a:ext cx="4206240" cy="1920240"/>
          </a:xfrm>
          <a:prstGeom prst="rect">
            <a:avLst/>
          </a:prstGeom>
          <a:solidFill>
            <a:srgbClr val="F4F6F9"/>
          </a:solidFill>
          <a:ln cap="flat" cmpd="sng" w="12700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8"/>
          <p:cNvSpPr txBox="1"/>
          <p:nvPr/>
        </p:nvSpPr>
        <p:spPr>
          <a:xfrm>
            <a:off x="502920" y="3035808"/>
            <a:ext cx="39319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1F3C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The emissions equipment rule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8"/>
          <p:cNvSpPr txBox="1"/>
          <p:nvPr/>
        </p:nvSpPr>
        <p:spPr>
          <a:xfrm>
            <a:off x="502920" y="3383280"/>
            <a:ext cx="3931920" cy="1389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980"/>
              <a:buFont typeface="Arial"/>
              <a:buNone/>
            </a:pPr>
            <a:r>
              <a:rPr b="0" i="0" lang="en-US" sz="98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Under the DVSA MOT inspection manual, vehicles first used after 1 September 2002 must be rejected where original emissions control equipment (catalytic converter, DPF, EGR) is missing, obviously modified, or obviously defective. A decat pipe or DPF delete is an automatic MOT fail regardless of the actual emissions test reading. A genuine used catalytic converter or DPF meets this requirement identically to a new dealer part.</a:t>
            </a:r>
            <a:endParaRPr b="0" i="0" sz="9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8"/>
          <p:cNvSpPr/>
          <p:nvPr/>
        </p:nvSpPr>
        <p:spPr>
          <a:xfrm>
            <a:off x="4800600" y="2926080"/>
            <a:ext cx="4206240" cy="1920240"/>
          </a:xfrm>
          <a:prstGeom prst="rect">
            <a:avLst/>
          </a:prstGeom>
          <a:solidFill>
            <a:srgbClr val="E8F3FC"/>
          </a:solidFill>
          <a:ln cap="flat" cmpd="sng" w="12700">
            <a:solidFill>
              <a:srgbClr val="B3D4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8"/>
          <p:cNvSpPr txBox="1"/>
          <p:nvPr/>
        </p:nvSpPr>
        <p:spPr>
          <a:xfrm>
            <a:off x="4937760" y="3035808"/>
            <a:ext cx="39319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1F3C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Manufacturer warranty: a separate matter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8"/>
          <p:cNvSpPr txBox="1"/>
          <p:nvPr/>
        </p:nvSpPr>
        <p:spPr>
          <a:xfrm>
            <a:off x="4937760" y="3383280"/>
            <a:ext cx="3931920" cy="1389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980"/>
              <a:buFont typeface="Arial"/>
              <a:buNone/>
            </a:pPr>
            <a:r>
              <a:rPr b="0" i="0" lang="en-US" sz="98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A BMW manufacturer warranty is a commercial agreement between BMW AG and the buyer. It is entirely separate from the MOT, which is a statutory roadworthiness test administered by DVSA. The source of a fitted part</a:t>
            </a:r>
            <a:r>
              <a:rPr lang="en-US" sz="980">
                <a:solidFill>
                  <a:srgbClr val="2D3748"/>
                </a:solidFill>
              </a:rPr>
              <a:t>,</a:t>
            </a:r>
            <a:r>
              <a:rPr b="0" i="0" lang="en-US" sz="98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 dealer, specialist, or used</a:t>
            </a:r>
            <a:r>
              <a:rPr lang="en-US" sz="980">
                <a:solidFill>
                  <a:srgbClr val="2D3748"/>
                </a:solidFill>
              </a:rPr>
              <a:t>,</a:t>
            </a:r>
            <a:r>
              <a:rPr b="0" i="0" lang="en-US" sz="98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 has no bearing on whether a car passes or fails the MOT.</a:t>
            </a:r>
            <a:endParaRPr b="0" i="0" sz="9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9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D1F3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9"/>
          <p:cNvSpPr txBox="1"/>
          <p:nvPr/>
        </p:nvSpPr>
        <p:spPr>
          <a:xfrm>
            <a:off x="365760" y="0"/>
            <a:ext cx="84124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How Reputable Breakers Yards Work in the UK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9"/>
          <p:cNvSpPr txBox="1"/>
          <p:nvPr/>
        </p:nvSpPr>
        <p:spPr>
          <a:xfrm>
            <a:off x="365760" y="804672"/>
            <a:ext cx="84124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A licensed BMW breakers yard operating under UK End-of-Life Vehicle Regulations provides a documented, legal supply chain for used genuine parts. Understanding the process helps you assess any supplier.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9"/>
          <p:cNvSpPr/>
          <p:nvPr/>
        </p:nvSpPr>
        <p:spPr>
          <a:xfrm>
            <a:off x="365760" y="1325880"/>
            <a:ext cx="4206240" cy="1645920"/>
          </a:xfrm>
          <a:prstGeom prst="rect">
            <a:avLst/>
          </a:prstGeom>
          <a:solidFill>
            <a:srgbClr val="F4F6F9"/>
          </a:solidFill>
          <a:ln cap="flat" cmpd="sng" w="12700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9"/>
          <p:cNvSpPr/>
          <p:nvPr/>
        </p:nvSpPr>
        <p:spPr>
          <a:xfrm>
            <a:off x="365760" y="1325880"/>
            <a:ext cx="548640" cy="457200"/>
          </a:xfrm>
          <a:prstGeom prst="rect">
            <a:avLst/>
          </a:prstGeom>
          <a:solidFill>
            <a:srgbClr val="1A6FD9"/>
          </a:solidFill>
          <a:ln cap="flat" cmpd="sng" w="12700">
            <a:solidFill>
              <a:srgbClr val="1A6F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9"/>
          <p:cNvSpPr txBox="1"/>
          <p:nvPr/>
        </p:nvSpPr>
        <p:spPr>
          <a:xfrm>
            <a:off x="365760" y="1325880"/>
            <a:ext cx="5486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9"/>
          <p:cNvSpPr txBox="1"/>
          <p:nvPr/>
        </p:nvSpPr>
        <p:spPr>
          <a:xfrm>
            <a:off x="1005840" y="1417320"/>
            <a:ext cx="3429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1F3C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ATF Certification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9"/>
          <p:cNvSpPr txBox="1"/>
          <p:nvPr/>
        </p:nvSpPr>
        <p:spPr>
          <a:xfrm>
            <a:off x="502920" y="1801368"/>
            <a:ext cx="393192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Any business dismantling vehicles in the UK must be an Authorised Treatment Facility (ATF), regulated by the Environment Agency (England/Wales), SEPA (Scotland), or DAERA (Northern Ireland). Verify via the relevant public register before purchasing.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9"/>
          <p:cNvSpPr/>
          <p:nvPr/>
        </p:nvSpPr>
        <p:spPr>
          <a:xfrm>
            <a:off x="4800600" y="1325880"/>
            <a:ext cx="4206240" cy="1645920"/>
          </a:xfrm>
          <a:prstGeom prst="rect">
            <a:avLst/>
          </a:prstGeom>
          <a:solidFill>
            <a:srgbClr val="F4F6F9"/>
          </a:solidFill>
          <a:ln cap="flat" cmpd="sng" w="12700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9"/>
          <p:cNvSpPr/>
          <p:nvPr/>
        </p:nvSpPr>
        <p:spPr>
          <a:xfrm>
            <a:off x="4800600" y="1325880"/>
            <a:ext cx="548640" cy="457200"/>
          </a:xfrm>
          <a:prstGeom prst="rect">
            <a:avLst/>
          </a:prstGeom>
          <a:solidFill>
            <a:srgbClr val="1A6FD9"/>
          </a:solidFill>
          <a:ln cap="flat" cmpd="sng" w="12700">
            <a:solidFill>
              <a:srgbClr val="1A6F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9"/>
          <p:cNvSpPr txBox="1"/>
          <p:nvPr/>
        </p:nvSpPr>
        <p:spPr>
          <a:xfrm>
            <a:off x="4800600" y="1325880"/>
            <a:ext cx="5486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9"/>
          <p:cNvSpPr txBox="1"/>
          <p:nvPr/>
        </p:nvSpPr>
        <p:spPr>
          <a:xfrm>
            <a:off x="5440680" y="1417320"/>
            <a:ext cx="3429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1F3C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Depollution First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9"/>
          <p:cNvSpPr txBox="1"/>
          <p:nvPr/>
        </p:nvSpPr>
        <p:spPr>
          <a:xfrm>
            <a:off x="4937760" y="1801368"/>
            <a:ext cx="393192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Before any parts are removed, the vehicle must be depolluted</a:t>
            </a:r>
            <a:r>
              <a:rPr lang="en-US" sz="1050">
                <a:solidFill>
                  <a:srgbClr val="2D3748"/>
                </a:solidFill>
              </a:rPr>
              <a:t>,</a:t>
            </a: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 fuel, oil, coolant, brake fluid, refrigerant, airbag pyrotechnics, and the battery must all be safely removed. Until this step is complete, the vehicle is classified as hazardous waste under law.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9"/>
          <p:cNvSpPr/>
          <p:nvPr/>
        </p:nvSpPr>
        <p:spPr>
          <a:xfrm>
            <a:off x="365760" y="3154680"/>
            <a:ext cx="4206240" cy="1645920"/>
          </a:xfrm>
          <a:prstGeom prst="rect">
            <a:avLst/>
          </a:prstGeom>
          <a:solidFill>
            <a:srgbClr val="F4F6F9"/>
          </a:solidFill>
          <a:ln cap="flat" cmpd="sng" w="12700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9"/>
          <p:cNvSpPr/>
          <p:nvPr/>
        </p:nvSpPr>
        <p:spPr>
          <a:xfrm>
            <a:off x="365760" y="3154680"/>
            <a:ext cx="548640" cy="457200"/>
          </a:xfrm>
          <a:prstGeom prst="rect">
            <a:avLst/>
          </a:prstGeom>
          <a:solidFill>
            <a:srgbClr val="1A6FD9"/>
          </a:solidFill>
          <a:ln cap="flat" cmpd="sng" w="12700">
            <a:solidFill>
              <a:srgbClr val="1A6F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9"/>
          <p:cNvSpPr txBox="1"/>
          <p:nvPr/>
        </p:nvSpPr>
        <p:spPr>
          <a:xfrm>
            <a:off x="365760" y="3154680"/>
            <a:ext cx="5486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9"/>
          <p:cNvSpPr txBox="1"/>
          <p:nvPr/>
        </p:nvSpPr>
        <p:spPr>
          <a:xfrm>
            <a:off x="1005840" y="3246120"/>
            <a:ext cx="3429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1F3C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Parts Assessment and Grading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9"/>
          <p:cNvSpPr txBox="1"/>
          <p:nvPr/>
        </p:nvSpPr>
        <p:spPr>
          <a:xfrm>
            <a:off x="502920" y="3630168"/>
            <a:ext cx="393192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Components are removed, cleaned, tested where appropriate, and graded by condition. A quality specialist records the donor vehicle's VIN and mileage against each part</a:t>
            </a:r>
            <a:r>
              <a:rPr lang="en-US" sz="1050">
                <a:solidFill>
                  <a:srgbClr val="2D3748"/>
                </a:solidFill>
              </a:rPr>
              <a:t>,</a:t>
            </a: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 giving buyers traceable provenance and enabling fitment confirmation.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9"/>
          <p:cNvSpPr/>
          <p:nvPr/>
        </p:nvSpPr>
        <p:spPr>
          <a:xfrm>
            <a:off x="4800600" y="3154680"/>
            <a:ext cx="4206240" cy="1645920"/>
          </a:xfrm>
          <a:prstGeom prst="rect">
            <a:avLst/>
          </a:prstGeom>
          <a:solidFill>
            <a:srgbClr val="F4F6F9"/>
          </a:solidFill>
          <a:ln cap="flat" cmpd="sng" w="12700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9"/>
          <p:cNvSpPr/>
          <p:nvPr/>
        </p:nvSpPr>
        <p:spPr>
          <a:xfrm>
            <a:off x="4800600" y="3154680"/>
            <a:ext cx="548640" cy="457200"/>
          </a:xfrm>
          <a:prstGeom prst="rect">
            <a:avLst/>
          </a:prstGeom>
          <a:solidFill>
            <a:srgbClr val="1A6FD9"/>
          </a:solidFill>
          <a:ln cap="flat" cmpd="sng" w="12700">
            <a:solidFill>
              <a:srgbClr val="1A6F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9"/>
          <p:cNvSpPr txBox="1"/>
          <p:nvPr/>
        </p:nvSpPr>
        <p:spPr>
          <a:xfrm>
            <a:off x="4800600" y="3154680"/>
            <a:ext cx="5486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9"/>
          <p:cNvSpPr txBox="1"/>
          <p:nvPr/>
        </p:nvSpPr>
        <p:spPr>
          <a:xfrm>
            <a:off x="5440680" y="3246120"/>
            <a:ext cx="3429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1F3C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Certificate of Destruction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9"/>
          <p:cNvSpPr txBox="1"/>
          <p:nvPr/>
        </p:nvSpPr>
        <p:spPr>
          <a:xfrm>
            <a:off x="4937760" y="3630168"/>
            <a:ext cx="393192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Once fully processed, the ATF issues a Certificate of Destruction (CoD) to the DVLA, formally deregistering the vehicle. This is a legal requirement, and an ATF that cannot issue a CoD is not operating correctly.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D1F3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0"/>
          <p:cNvSpPr/>
          <p:nvPr/>
        </p:nvSpPr>
        <p:spPr>
          <a:xfrm>
            <a:off x="0" y="0"/>
            <a:ext cx="9144000" cy="1280160"/>
          </a:xfrm>
          <a:prstGeom prst="rect">
            <a:avLst/>
          </a:prstGeom>
          <a:solidFill>
            <a:srgbClr val="1A6F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10"/>
          <p:cNvSpPr txBox="1"/>
          <p:nvPr/>
        </p:nvSpPr>
        <p:spPr>
          <a:xfrm>
            <a:off x="548640" y="164592"/>
            <a:ext cx="80467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MT Auto Parts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0"/>
          <p:cNvSpPr txBox="1"/>
          <p:nvPr/>
        </p:nvSpPr>
        <p:spPr>
          <a:xfrm>
            <a:off x="548640" y="749808"/>
            <a:ext cx="80467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6E8F8"/>
              </a:buClr>
              <a:buSzPts val="1200"/>
              <a:buFont typeface="Arial"/>
              <a:buNone/>
            </a:pPr>
            <a:r>
              <a:rPr b="0" i="0" lang="en-US" sz="12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BMW </a:t>
            </a:r>
            <a:r>
              <a:rPr lang="en-US" sz="1200" u="sng">
                <a:solidFill>
                  <a:schemeClr val="l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Breakers Yard</a:t>
            </a:r>
            <a:r>
              <a:rPr lang="en-US" sz="1200">
                <a:solidFill>
                  <a:schemeClr val="lt1"/>
                </a:solidFill>
              </a:rPr>
              <a:t>,</a:t>
            </a:r>
            <a:r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Th</a:t>
            </a:r>
            <a:r>
              <a:rPr b="0" i="0" lang="en-US" sz="1200" u="none" cap="none" strike="noStrike">
                <a:solidFill>
                  <a:srgbClr val="D6E8F8"/>
                </a:solidFill>
                <a:latin typeface="Arial"/>
                <a:ea typeface="Arial"/>
                <a:cs typeface="Arial"/>
                <a:sym typeface="Arial"/>
              </a:rPr>
              <a:t>urnscoe, South Yorkshire</a:t>
            </a:r>
            <a:r>
              <a:rPr lang="en-US" sz="1200">
                <a:solidFill>
                  <a:srgbClr val="D6E8F8"/>
                </a:solidFill>
              </a:rPr>
              <a:t>,</a:t>
            </a:r>
            <a:r>
              <a:rPr b="0" i="0" lang="en-US" sz="1200" u="none" cap="none" strike="noStrike">
                <a:solidFill>
                  <a:srgbClr val="D6E8F8"/>
                </a:solidFill>
                <a:latin typeface="Arial"/>
                <a:ea typeface="Arial"/>
                <a:cs typeface="Arial"/>
                <a:sym typeface="Arial"/>
              </a:rPr>
              <a:t> ATF Permit GB3106UW/A001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0"/>
          <p:cNvSpPr/>
          <p:nvPr/>
        </p:nvSpPr>
        <p:spPr>
          <a:xfrm>
            <a:off x="457200" y="1463040"/>
            <a:ext cx="1920240" cy="1371600"/>
          </a:xfrm>
          <a:prstGeom prst="rect">
            <a:avLst/>
          </a:prstGeom>
          <a:solidFill>
            <a:srgbClr val="162F5A"/>
          </a:solidFill>
          <a:ln cap="flat" cmpd="sng" w="12700">
            <a:solidFill>
              <a:srgbClr val="243E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0"/>
          <p:cNvSpPr txBox="1"/>
          <p:nvPr/>
        </p:nvSpPr>
        <p:spPr>
          <a:xfrm>
            <a:off x="457200" y="1536192"/>
            <a:ext cx="19202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15,000+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0"/>
          <p:cNvSpPr txBox="1"/>
          <p:nvPr/>
        </p:nvSpPr>
        <p:spPr>
          <a:xfrm>
            <a:off x="457200" y="2103120"/>
            <a:ext cx="19202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8C8E8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A8C8E8"/>
                </a:solidFill>
                <a:latin typeface="Arial"/>
                <a:ea typeface="Arial"/>
                <a:cs typeface="Arial"/>
                <a:sym typeface="Arial"/>
              </a:rPr>
              <a:t>Five-star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8C8E8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A8C8E8"/>
                </a:solidFill>
                <a:latin typeface="Arial"/>
                <a:ea typeface="Arial"/>
                <a:cs typeface="Arial"/>
                <a:sym typeface="Arial"/>
              </a:rPr>
              <a:t>reviews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0"/>
          <p:cNvSpPr/>
          <p:nvPr/>
        </p:nvSpPr>
        <p:spPr>
          <a:xfrm>
            <a:off x="2542032" y="1463040"/>
            <a:ext cx="1920240" cy="1371600"/>
          </a:xfrm>
          <a:prstGeom prst="rect">
            <a:avLst/>
          </a:prstGeom>
          <a:solidFill>
            <a:srgbClr val="162F5A"/>
          </a:solidFill>
          <a:ln cap="flat" cmpd="sng" w="12700">
            <a:solidFill>
              <a:srgbClr val="243E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0"/>
          <p:cNvSpPr txBox="1"/>
          <p:nvPr/>
        </p:nvSpPr>
        <p:spPr>
          <a:xfrm>
            <a:off x="2542032" y="1536192"/>
            <a:ext cx="19202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r>
              <a:rPr b="1" lang="en-US" sz="2000">
                <a:solidFill>
                  <a:srgbClr val="FFFFFF"/>
                </a:solidFill>
              </a:rPr>
              <a:t>, </a:t>
            </a: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r>
              <a:rPr b="1" lang="en-US" sz="2000">
                <a:solidFill>
                  <a:srgbClr val="FFFFFF"/>
                </a:solidFill>
              </a:rPr>
              <a:t>, </a:t>
            </a: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0"/>
          <p:cNvSpPr txBox="1"/>
          <p:nvPr/>
        </p:nvSpPr>
        <p:spPr>
          <a:xfrm>
            <a:off x="2542032" y="2103120"/>
            <a:ext cx="19202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8C8E8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A8C8E8"/>
                </a:solidFill>
                <a:latin typeface="Arial"/>
                <a:ea typeface="Arial"/>
                <a:cs typeface="Arial"/>
                <a:sym typeface="Arial"/>
              </a:rPr>
              <a:t>BMW generations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8C8E8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A8C8E8"/>
                </a:solidFill>
                <a:latin typeface="Arial"/>
                <a:ea typeface="Arial"/>
                <a:cs typeface="Arial"/>
                <a:sym typeface="Arial"/>
              </a:rPr>
              <a:t>2012 onwards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0"/>
          <p:cNvSpPr/>
          <p:nvPr/>
        </p:nvSpPr>
        <p:spPr>
          <a:xfrm>
            <a:off x="4626864" y="1463040"/>
            <a:ext cx="1920240" cy="1371600"/>
          </a:xfrm>
          <a:prstGeom prst="rect">
            <a:avLst/>
          </a:prstGeom>
          <a:solidFill>
            <a:srgbClr val="162F5A"/>
          </a:solidFill>
          <a:ln cap="flat" cmpd="sng" w="12700">
            <a:solidFill>
              <a:srgbClr val="243E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10"/>
          <p:cNvSpPr txBox="1"/>
          <p:nvPr/>
        </p:nvSpPr>
        <p:spPr>
          <a:xfrm>
            <a:off x="4626864" y="1536192"/>
            <a:ext cx="19202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30-day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0"/>
          <p:cNvSpPr txBox="1"/>
          <p:nvPr/>
        </p:nvSpPr>
        <p:spPr>
          <a:xfrm>
            <a:off x="4626864" y="2103120"/>
            <a:ext cx="19202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8C8E8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A8C8E8"/>
                </a:solidFill>
                <a:latin typeface="Arial"/>
                <a:ea typeface="Arial"/>
                <a:cs typeface="Arial"/>
                <a:sym typeface="Arial"/>
              </a:rPr>
              <a:t>Warranty 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8C8E8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A8C8E8"/>
                </a:solidFill>
                <a:latin typeface="Arial"/>
                <a:ea typeface="Arial"/>
                <a:cs typeface="Arial"/>
                <a:sym typeface="Arial"/>
              </a:rPr>
              <a:t>almost all parts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0"/>
          <p:cNvSpPr/>
          <p:nvPr/>
        </p:nvSpPr>
        <p:spPr>
          <a:xfrm>
            <a:off x="6711696" y="1463040"/>
            <a:ext cx="1920240" cy="1371600"/>
          </a:xfrm>
          <a:prstGeom prst="rect">
            <a:avLst/>
          </a:prstGeom>
          <a:solidFill>
            <a:srgbClr val="162F5A"/>
          </a:solidFill>
          <a:ln cap="flat" cmpd="sng" w="12700">
            <a:solidFill>
              <a:srgbClr val="243E6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0"/>
          <p:cNvSpPr txBox="1"/>
          <p:nvPr/>
        </p:nvSpPr>
        <p:spPr>
          <a:xfrm>
            <a:off x="6711696" y="1536192"/>
            <a:ext cx="192024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24–48hr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0"/>
          <p:cNvSpPr txBox="1"/>
          <p:nvPr/>
        </p:nvSpPr>
        <p:spPr>
          <a:xfrm>
            <a:off x="6711696" y="2103120"/>
            <a:ext cx="19202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8C8E8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A8C8E8"/>
                </a:solidFill>
                <a:latin typeface="Arial"/>
                <a:ea typeface="Arial"/>
                <a:cs typeface="Arial"/>
                <a:sym typeface="Arial"/>
              </a:rPr>
              <a:t>UK mainland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8C8E8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A8C8E8"/>
                </a:solidFill>
                <a:latin typeface="Arial"/>
                <a:ea typeface="Arial"/>
                <a:cs typeface="Arial"/>
                <a:sym typeface="Arial"/>
              </a:rPr>
              <a:t>delivery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0"/>
          <p:cNvSpPr txBox="1"/>
          <p:nvPr/>
        </p:nvSpPr>
        <p:spPr>
          <a:xfrm>
            <a:off x="548640" y="2999232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8C8E8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A8C8E8"/>
                </a:solidFill>
                <a:latin typeface="Arial"/>
                <a:ea typeface="Arial"/>
                <a:cs typeface="Arial"/>
                <a:sym typeface="Arial"/>
              </a:rPr>
              <a:t>What we stock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0"/>
          <p:cNvSpPr txBox="1"/>
          <p:nvPr/>
        </p:nvSpPr>
        <p:spPr>
          <a:xfrm>
            <a:off x="548640" y="3291840"/>
            <a:ext cx="804672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50">
                <a:solidFill>
                  <a:srgbClr val="7FA8CC"/>
                </a:solidFill>
              </a:rPr>
              <a:t>Engines, Gearboxes, Alloy Wheels, Lighting, Body Parts, Interior Trim, Drivetrain &amp; Suspension, Electronics, Brakes, Exhaust Systems, Restraint Systems</a:t>
            </a:r>
            <a:endParaRPr sz="1150">
              <a:solidFill>
                <a:srgbClr val="7FA8CC"/>
              </a:solidFill>
            </a:endParaRPr>
          </a:p>
        </p:txBody>
      </p:sp>
      <p:sp>
        <p:nvSpPr>
          <p:cNvPr id="306" name="Google Shape;306;p10"/>
          <p:cNvSpPr txBox="1"/>
          <p:nvPr/>
        </p:nvSpPr>
        <p:spPr>
          <a:xfrm>
            <a:off x="548640" y="3968496"/>
            <a:ext cx="80467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9DC2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6B9DC2"/>
                </a:solidFill>
                <a:latin typeface="Arial"/>
                <a:ea typeface="Arial"/>
                <a:cs typeface="Arial"/>
                <a:sym typeface="Arial"/>
              </a:rPr>
              <a:t>Free delivery on parts under 20 kg</a:t>
            </a:r>
            <a:r>
              <a:rPr lang="en-US" sz="1100">
                <a:solidFill>
                  <a:srgbClr val="6B9DC2"/>
                </a:solidFill>
              </a:rPr>
              <a:t>.</a:t>
            </a:r>
            <a:r>
              <a:rPr b="0" i="0" lang="en-US" sz="1100" u="none" cap="none" strike="noStrike">
                <a:solidFill>
                  <a:srgbClr val="6B9DC2"/>
                </a:solidFill>
                <a:latin typeface="Arial"/>
                <a:ea typeface="Arial"/>
                <a:cs typeface="Arial"/>
                <a:sym typeface="Arial"/>
              </a:rPr>
              <a:t>  VIN confirmation before dispatch</a:t>
            </a:r>
            <a:r>
              <a:rPr lang="en-US" sz="1100">
                <a:solidFill>
                  <a:srgbClr val="6B9DC2"/>
                </a:solidFill>
              </a:rPr>
              <a:t>,</a:t>
            </a:r>
            <a:r>
              <a:rPr b="0" i="0" lang="en-US" sz="1100" u="none" cap="none" strike="noStrike">
                <a:solidFill>
                  <a:srgbClr val="6B9DC2"/>
                </a:solidFill>
                <a:latin typeface="Arial"/>
                <a:ea typeface="Arial"/>
                <a:cs typeface="Arial"/>
                <a:sym typeface="Arial"/>
              </a:rPr>
              <a:t> WhatsApp enquiries welcome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0"/>
          <p:cNvSpPr txBox="1"/>
          <p:nvPr/>
        </p:nvSpPr>
        <p:spPr>
          <a:xfrm>
            <a:off x="548640" y="4343400"/>
            <a:ext cx="80467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6FD9"/>
              </a:buClr>
              <a:buSzPts val="2000"/>
              <a:buFont typeface="Arial"/>
              <a:buNone/>
            </a:pPr>
            <a:r>
              <a:rPr b="1" i="0" lang="en-US" sz="2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mtautoparts.com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11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0D1F3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11"/>
          <p:cNvSpPr txBox="1"/>
          <p:nvPr/>
        </p:nvSpPr>
        <p:spPr>
          <a:xfrm>
            <a:off x="365760" y="0"/>
            <a:ext cx="84124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Key Takeaways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1"/>
          <p:cNvSpPr/>
          <p:nvPr/>
        </p:nvSpPr>
        <p:spPr>
          <a:xfrm>
            <a:off x="365760" y="841248"/>
            <a:ext cx="4233672" cy="1261872"/>
          </a:xfrm>
          <a:prstGeom prst="rect">
            <a:avLst/>
          </a:prstGeom>
          <a:solidFill>
            <a:srgbClr val="F4F6F9"/>
          </a:solidFill>
          <a:ln cap="flat" cmpd="sng" w="12700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11"/>
          <p:cNvSpPr/>
          <p:nvPr/>
        </p:nvSpPr>
        <p:spPr>
          <a:xfrm>
            <a:off x="365760" y="841248"/>
            <a:ext cx="73152" cy="1261872"/>
          </a:xfrm>
          <a:prstGeom prst="rect">
            <a:avLst/>
          </a:prstGeom>
          <a:solidFill>
            <a:srgbClr val="1A6FD9"/>
          </a:solidFill>
          <a:ln cap="flat" cmpd="sng" w="12700">
            <a:solidFill>
              <a:srgbClr val="1A6F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11"/>
          <p:cNvSpPr txBox="1"/>
          <p:nvPr/>
        </p:nvSpPr>
        <p:spPr>
          <a:xfrm>
            <a:off x="548640" y="932688"/>
            <a:ext cx="391363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1F3C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There are four part types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1"/>
          <p:cNvSpPr txBox="1"/>
          <p:nvPr/>
        </p:nvSpPr>
        <p:spPr>
          <a:xfrm>
            <a:off x="548640" y="1243584"/>
            <a:ext cx="3913632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Genuine, OEM, aftermarket, and </a:t>
            </a:r>
            <a:r>
              <a:rPr lang="en-US" sz="1050">
                <a:solidFill>
                  <a:srgbClr val="2D3748"/>
                </a:solidFill>
              </a:rPr>
              <a:t>used</a:t>
            </a: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. Each has different quality, price, and risk. </a:t>
            </a:r>
            <a:r>
              <a:rPr lang="en-US" sz="1050">
                <a:solidFill>
                  <a:srgbClr val="2D3748"/>
                </a:solidFill>
              </a:rPr>
              <a:t>Used </a:t>
            </a: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genuine is often the best value for out-of-warranty cars.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1"/>
          <p:cNvSpPr/>
          <p:nvPr/>
        </p:nvSpPr>
        <p:spPr>
          <a:xfrm>
            <a:off x="4828032" y="841248"/>
            <a:ext cx="4233672" cy="1261872"/>
          </a:xfrm>
          <a:prstGeom prst="rect">
            <a:avLst/>
          </a:prstGeom>
          <a:solidFill>
            <a:srgbClr val="F4F6F9"/>
          </a:solidFill>
          <a:ln cap="flat" cmpd="sng" w="12700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11"/>
          <p:cNvSpPr/>
          <p:nvPr/>
        </p:nvSpPr>
        <p:spPr>
          <a:xfrm>
            <a:off x="4828032" y="841248"/>
            <a:ext cx="73152" cy="1261872"/>
          </a:xfrm>
          <a:prstGeom prst="rect">
            <a:avLst/>
          </a:prstGeom>
          <a:solidFill>
            <a:srgbClr val="1A6FD9"/>
          </a:solidFill>
          <a:ln cap="flat" cmpd="sng" w="12700">
            <a:solidFill>
              <a:srgbClr val="1A6F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1"/>
          <p:cNvSpPr txBox="1"/>
          <p:nvPr/>
        </p:nvSpPr>
        <p:spPr>
          <a:xfrm>
            <a:off x="5010912" y="932688"/>
            <a:ext cx="391363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1F3C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Part numbers are the foundation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1"/>
          <p:cNvSpPr txBox="1"/>
          <p:nvPr/>
        </p:nvSpPr>
        <p:spPr>
          <a:xfrm>
            <a:off x="5010912" y="1243584"/>
            <a:ext cx="3913632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The 11-character OEM number, cross-referenced against your VIN at RealOEM.com, is the most reliable verification step available.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1"/>
          <p:cNvSpPr/>
          <p:nvPr/>
        </p:nvSpPr>
        <p:spPr>
          <a:xfrm>
            <a:off x="365760" y="2231136"/>
            <a:ext cx="4233672" cy="1261872"/>
          </a:xfrm>
          <a:prstGeom prst="rect">
            <a:avLst/>
          </a:prstGeom>
          <a:solidFill>
            <a:srgbClr val="F4F6F9"/>
          </a:solidFill>
          <a:ln cap="flat" cmpd="sng" w="12700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11"/>
          <p:cNvSpPr/>
          <p:nvPr/>
        </p:nvSpPr>
        <p:spPr>
          <a:xfrm>
            <a:off x="365760" y="2231136"/>
            <a:ext cx="73152" cy="1261872"/>
          </a:xfrm>
          <a:prstGeom prst="rect">
            <a:avLst/>
          </a:prstGeom>
          <a:solidFill>
            <a:srgbClr val="1A6FD9"/>
          </a:solidFill>
          <a:ln cap="flat" cmpd="sng" w="12700">
            <a:solidFill>
              <a:srgbClr val="1A6F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1"/>
          <p:cNvSpPr txBox="1"/>
          <p:nvPr/>
        </p:nvSpPr>
        <p:spPr>
          <a:xfrm>
            <a:off x="548640" y="2322576"/>
            <a:ext cx="391363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1F3C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VIN beats model and year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1"/>
          <p:cNvSpPr txBox="1"/>
          <p:nvPr/>
        </p:nvSpPr>
        <p:spPr>
          <a:xfrm>
            <a:off x="548640" y="2633472"/>
            <a:ext cx="3913632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BMW changes components mid-production. Your VIN identifies your exact specification</a:t>
            </a:r>
            <a:r>
              <a:rPr lang="en-US" sz="1050">
                <a:solidFill>
                  <a:srgbClr val="2D3748"/>
                </a:solidFill>
              </a:rPr>
              <a:t>,</a:t>
            </a: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 use it every time.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1"/>
          <p:cNvSpPr/>
          <p:nvPr/>
        </p:nvSpPr>
        <p:spPr>
          <a:xfrm>
            <a:off x="4828032" y="2231136"/>
            <a:ext cx="4233672" cy="1261872"/>
          </a:xfrm>
          <a:prstGeom prst="rect">
            <a:avLst/>
          </a:prstGeom>
          <a:solidFill>
            <a:srgbClr val="F4F6F9"/>
          </a:solidFill>
          <a:ln cap="flat" cmpd="sng" w="12700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11"/>
          <p:cNvSpPr/>
          <p:nvPr/>
        </p:nvSpPr>
        <p:spPr>
          <a:xfrm>
            <a:off x="4828032" y="2231136"/>
            <a:ext cx="73152" cy="1261872"/>
          </a:xfrm>
          <a:prstGeom prst="rect">
            <a:avLst/>
          </a:prstGeom>
          <a:solidFill>
            <a:srgbClr val="1A6FD9"/>
          </a:solidFill>
          <a:ln cap="flat" cmpd="sng" w="12700">
            <a:solidFill>
              <a:srgbClr val="1A6F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11"/>
          <p:cNvSpPr txBox="1"/>
          <p:nvPr/>
        </p:nvSpPr>
        <p:spPr>
          <a:xfrm>
            <a:off x="5010912" y="2322576"/>
            <a:ext cx="391363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1F3C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Six consistent red flags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11"/>
          <p:cNvSpPr txBox="1"/>
          <p:nvPr/>
        </p:nvSpPr>
        <p:spPr>
          <a:xfrm>
            <a:off x="5010912" y="2633472"/>
            <a:ext cx="3913632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Price too low, no real photo, no part number, packaging errors, no warranty, no donor mileage. Any one of these warrants caution.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1"/>
          <p:cNvSpPr/>
          <p:nvPr/>
        </p:nvSpPr>
        <p:spPr>
          <a:xfrm>
            <a:off x="365760" y="3621024"/>
            <a:ext cx="4233672" cy="1261872"/>
          </a:xfrm>
          <a:prstGeom prst="rect">
            <a:avLst/>
          </a:prstGeom>
          <a:solidFill>
            <a:srgbClr val="F4F6F9"/>
          </a:solidFill>
          <a:ln cap="flat" cmpd="sng" w="12700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11"/>
          <p:cNvSpPr/>
          <p:nvPr/>
        </p:nvSpPr>
        <p:spPr>
          <a:xfrm>
            <a:off x="365760" y="3621024"/>
            <a:ext cx="73152" cy="1261872"/>
          </a:xfrm>
          <a:prstGeom prst="rect">
            <a:avLst/>
          </a:prstGeom>
          <a:solidFill>
            <a:srgbClr val="1A6FD9"/>
          </a:solidFill>
          <a:ln cap="flat" cmpd="sng" w="12700">
            <a:solidFill>
              <a:srgbClr val="1A6F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11"/>
          <p:cNvSpPr txBox="1"/>
          <p:nvPr/>
        </p:nvSpPr>
        <p:spPr>
          <a:xfrm>
            <a:off x="548640" y="3712464"/>
            <a:ext cx="391363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1F3C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MOT tests function, not origin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1"/>
          <p:cNvSpPr txBox="1"/>
          <p:nvPr/>
        </p:nvSpPr>
        <p:spPr>
          <a:xfrm>
            <a:off x="548640" y="4023360"/>
            <a:ext cx="3913632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A correctly fitted, serviceable used genuine part meets the same MOT standard as a new dealer part. The DVSA does not require parts to be new.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1"/>
          <p:cNvSpPr/>
          <p:nvPr/>
        </p:nvSpPr>
        <p:spPr>
          <a:xfrm>
            <a:off x="4828032" y="3621024"/>
            <a:ext cx="4233672" cy="1261872"/>
          </a:xfrm>
          <a:prstGeom prst="rect">
            <a:avLst/>
          </a:prstGeom>
          <a:solidFill>
            <a:srgbClr val="F4F6F9"/>
          </a:solidFill>
          <a:ln cap="flat" cmpd="sng" w="12700">
            <a:solidFill>
              <a:srgbClr val="D1D5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11"/>
          <p:cNvSpPr/>
          <p:nvPr/>
        </p:nvSpPr>
        <p:spPr>
          <a:xfrm>
            <a:off x="4828032" y="3621024"/>
            <a:ext cx="73152" cy="1261872"/>
          </a:xfrm>
          <a:prstGeom prst="rect">
            <a:avLst/>
          </a:prstGeom>
          <a:solidFill>
            <a:srgbClr val="1A6FD9"/>
          </a:solidFill>
          <a:ln cap="flat" cmpd="sng" w="12700">
            <a:solidFill>
              <a:srgbClr val="1A6F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1"/>
          <p:cNvSpPr txBox="1"/>
          <p:nvPr/>
        </p:nvSpPr>
        <p:spPr>
          <a:xfrm>
            <a:off x="5010912" y="3712464"/>
            <a:ext cx="391363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1F3C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D1F3C"/>
                </a:solidFill>
                <a:latin typeface="Arial"/>
                <a:ea typeface="Arial"/>
                <a:cs typeface="Arial"/>
                <a:sym typeface="Arial"/>
              </a:rPr>
              <a:t>ATF certification = legal provenance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1"/>
          <p:cNvSpPr txBox="1"/>
          <p:nvPr/>
        </p:nvSpPr>
        <p:spPr>
          <a:xfrm>
            <a:off x="5010912" y="4023360"/>
            <a:ext cx="3913632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D3748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A licensed breakers yard depollutes vehicles legally, records provenance, and issues Certificates of Destruction. Verify ATF status before purchasing.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1"/>
          <p:cNvSpPr txBox="1"/>
          <p:nvPr/>
        </p:nvSpPr>
        <p:spPr>
          <a:xfrm>
            <a:off x="365760" y="4892040"/>
            <a:ext cx="841248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How to Identify Genuine BMW Parts: A Complete Guide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2026-09-28T13:20:46Z</dcterms:created>
  <dc:creator>PptxGenJS</dc:creator>
</cp:coreProperties>
</file>